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87" r:id="rId8"/>
    <p:sldId id="277" r:id="rId9"/>
    <p:sldId id="278" r:id="rId10"/>
    <p:sldId id="262" r:id="rId11"/>
    <p:sldId id="263" r:id="rId12"/>
    <p:sldId id="291" r:id="rId13"/>
    <p:sldId id="280" r:id="rId14"/>
    <p:sldId id="264" r:id="rId15"/>
    <p:sldId id="290" r:id="rId16"/>
    <p:sldId id="289" r:id="rId17"/>
    <p:sldId id="281" r:id="rId18"/>
    <p:sldId id="267" r:id="rId19"/>
    <p:sldId id="268" r:id="rId20"/>
    <p:sldId id="269" r:id="rId21"/>
    <p:sldId id="270" r:id="rId22"/>
    <p:sldId id="288" r:id="rId23"/>
    <p:sldId id="282" r:id="rId24"/>
    <p:sldId id="284" r:id="rId25"/>
    <p:sldId id="285" r:id="rId26"/>
    <p:sldId id="286" r:id="rId27"/>
    <p:sldId id="271" r:id="rId28"/>
    <p:sldId id="272" r:id="rId29"/>
    <p:sldId id="273" r:id="rId30"/>
    <p:sldId id="274" r:id="rId31"/>
    <p:sldId id="2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86230"/>
  </p:normalViewPr>
  <p:slideViewPr>
    <p:cSldViewPr snapToGrid="0" snapToObjects="1">
      <p:cViewPr varScale="1">
        <p:scale>
          <a:sx n="138" d="100"/>
          <a:sy n="138" d="100"/>
        </p:scale>
        <p:origin x="13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45B7BA-3D5F-6E4B-A6F8-64619C76276F}" type="doc">
      <dgm:prSet loTypeId="urn:microsoft.com/office/officeart/2008/layout/LinedList" loCatId="list" qsTypeId="urn:microsoft.com/office/officeart/2005/8/quickstyle/simple1" qsCatId="simple" csTypeId="urn:microsoft.com/office/officeart/2005/8/colors/accent2_1" csCatId="accent2"/>
      <dgm:spPr/>
      <dgm:t>
        <a:bodyPr/>
        <a:lstStyle/>
        <a:p>
          <a:endParaRPr lang="en-US"/>
        </a:p>
      </dgm:t>
    </dgm:pt>
    <dgm:pt modelId="{CB16296E-1BEE-3042-B397-1E17166C1745}">
      <dgm:prSet/>
      <dgm:spPr/>
      <dgm:t>
        <a:bodyPr/>
        <a:lstStyle/>
        <a:p>
          <a:r>
            <a:rPr lang="en-US"/>
            <a:t>Supervised machine learning algorithm. </a:t>
          </a:r>
        </a:p>
      </dgm:t>
    </dgm:pt>
    <dgm:pt modelId="{23D31070-DC06-0A43-ABEB-07625BBA58C3}" type="parTrans" cxnId="{9EDB8406-22D3-F34A-8A8D-33B08D56175B}">
      <dgm:prSet/>
      <dgm:spPr/>
      <dgm:t>
        <a:bodyPr/>
        <a:lstStyle/>
        <a:p>
          <a:endParaRPr lang="en-US"/>
        </a:p>
      </dgm:t>
    </dgm:pt>
    <dgm:pt modelId="{A17134B4-1409-9E4D-8318-BABAF65A1E22}" type="sibTrans" cxnId="{9EDB8406-22D3-F34A-8A8D-33B08D56175B}">
      <dgm:prSet/>
      <dgm:spPr/>
      <dgm:t>
        <a:bodyPr/>
        <a:lstStyle/>
        <a:p>
          <a:endParaRPr lang="en-US"/>
        </a:p>
      </dgm:t>
    </dgm:pt>
    <dgm:pt modelId="{D57E36FA-1F79-C943-BEC7-F15A5BF11CE0}">
      <dgm:prSet/>
      <dgm:spPr/>
      <dgm:t>
        <a:bodyPr/>
        <a:lstStyle/>
        <a:p>
          <a:r>
            <a:rPr lang="en-US"/>
            <a:t>Calculate the distance between your target point and similar data points in the model. </a:t>
          </a:r>
        </a:p>
      </dgm:t>
    </dgm:pt>
    <dgm:pt modelId="{368B3D42-3C84-8D45-AECF-2DF334A1493F}" type="parTrans" cxnId="{9A2F2E93-8377-2243-A160-8D917E9599C0}">
      <dgm:prSet/>
      <dgm:spPr/>
      <dgm:t>
        <a:bodyPr/>
        <a:lstStyle/>
        <a:p>
          <a:endParaRPr lang="en-US"/>
        </a:p>
      </dgm:t>
    </dgm:pt>
    <dgm:pt modelId="{A198F2D4-EF47-3B47-9284-BBBD19F697EA}" type="sibTrans" cxnId="{9A2F2E93-8377-2243-A160-8D917E9599C0}">
      <dgm:prSet/>
      <dgm:spPr/>
      <dgm:t>
        <a:bodyPr/>
        <a:lstStyle/>
        <a:p>
          <a:endParaRPr lang="en-US"/>
        </a:p>
      </dgm:t>
    </dgm:pt>
    <dgm:pt modelId="{FA24B0F8-39D9-0E40-B1F0-96AAB9D101CD}">
      <dgm:prSet/>
      <dgm:spPr/>
      <dgm:t>
        <a:bodyPr/>
        <a:lstStyle/>
        <a:p>
          <a:r>
            <a:rPr lang="en-US"/>
            <a:t>Assumes: If data points are close together, then they are highly similar. </a:t>
          </a:r>
        </a:p>
      </dgm:t>
    </dgm:pt>
    <dgm:pt modelId="{01FCA9EA-22E9-AB4F-B949-DC40364DDC82}" type="parTrans" cxnId="{8417EABF-F39C-0A48-BCBD-37C957187662}">
      <dgm:prSet/>
      <dgm:spPr/>
      <dgm:t>
        <a:bodyPr/>
        <a:lstStyle/>
        <a:p>
          <a:endParaRPr lang="en-US"/>
        </a:p>
      </dgm:t>
    </dgm:pt>
    <dgm:pt modelId="{0156C2B9-2A9D-024B-B2D7-AEAC597628A3}" type="sibTrans" cxnId="{8417EABF-F39C-0A48-BCBD-37C957187662}">
      <dgm:prSet/>
      <dgm:spPr/>
      <dgm:t>
        <a:bodyPr/>
        <a:lstStyle/>
        <a:p>
          <a:endParaRPr lang="en-US"/>
        </a:p>
      </dgm:t>
    </dgm:pt>
    <dgm:pt modelId="{4161AE1F-749A-0D4A-93F9-46FC13BA01E4}" type="pres">
      <dgm:prSet presAssocID="{4545B7BA-3D5F-6E4B-A6F8-64619C76276F}" presName="vert0" presStyleCnt="0">
        <dgm:presLayoutVars>
          <dgm:dir/>
          <dgm:animOne val="branch"/>
          <dgm:animLvl val="lvl"/>
        </dgm:presLayoutVars>
      </dgm:prSet>
      <dgm:spPr/>
    </dgm:pt>
    <dgm:pt modelId="{88F417F4-6C17-BA4A-AE74-8B89B3833152}" type="pres">
      <dgm:prSet presAssocID="{CB16296E-1BEE-3042-B397-1E17166C1745}" presName="thickLine" presStyleLbl="alignNode1" presStyleIdx="0" presStyleCnt="3"/>
      <dgm:spPr/>
    </dgm:pt>
    <dgm:pt modelId="{D2B70A5B-8C19-1B49-8376-5F77F7BC6B17}" type="pres">
      <dgm:prSet presAssocID="{CB16296E-1BEE-3042-B397-1E17166C1745}" presName="horz1" presStyleCnt="0"/>
      <dgm:spPr/>
    </dgm:pt>
    <dgm:pt modelId="{6F1B23E7-78D3-8A46-84F9-D939C28D2C10}" type="pres">
      <dgm:prSet presAssocID="{CB16296E-1BEE-3042-B397-1E17166C1745}" presName="tx1" presStyleLbl="revTx" presStyleIdx="0" presStyleCnt="3"/>
      <dgm:spPr/>
    </dgm:pt>
    <dgm:pt modelId="{D705BF05-BA1F-B14A-8676-CBEA911B3219}" type="pres">
      <dgm:prSet presAssocID="{CB16296E-1BEE-3042-B397-1E17166C1745}" presName="vert1" presStyleCnt="0"/>
      <dgm:spPr/>
    </dgm:pt>
    <dgm:pt modelId="{A6021C20-0E5E-5045-B93F-784F92A8A3DA}" type="pres">
      <dgm:prSet presAssocID="{D57E36FA-1F79-C943-BEC7-F15A5BF11CE0}" presName="thickLine" presStyleLbl="alignNode1" presStyleIdx="1" presStyleCnt="3"/>
      <dgm:spPr/>
    </dgm:pt>
    <dgm:pt modelId="{6C98A947-D230-F04A-AB55-6B671F84A9B1}" type="pres">
      <dgm:prSet presAssocID="{D57E36FA-1F79-C943-BEC7-F15A5BF11CE0}" presName="horz1" presStyleCnt="0"/>
      <dgm:spPr/>
    </dgm:pt>
    <dgm:pt modelId="{41B8CF3B-53B5-C84E-A3F2-BC48CDB83720}" type="pres">
      <dgm:prSet presAssocID="{D57E36FA-1F79-C943-BEC7-F15A5BF11CE0}" presName="tx1" presStyleLbl="revTx" presStyleIdx="1" presStyleCnt="3"/>
      <dgm:spPr/>
    </dgm:pt>
    <dgm:pt modelId="{B46B7781-620C-EF49-BB69-05B95D78A753}" type="pres">
      <dgm:prSet presAssocID="{D57E36FA-1F79-C943-BEC7-F15A5BF11CE0}" presName="vert1" presStyleCnt="0"/>
      <dgm:spPr/>
    </dgm:pt>
    <dgm:pt modelId="{1476B859-A2E1-6347-8349-53B412F7A3B8}" type="pres">
      <dgm:prSet presAssocID="{FA24B0F8-39D9-0E40-B1F0-96AAB9D101CD}" presName="thickLine" presStyleLbl="alignNode1" presStyleIdx="2" presStyleCnt="3"/>
      <dgm:spPr/>
    </dgm:pt>
    <dgm:pt modelId="{611BB0EE-DA52-374A-BC37-4B5289520224}" type="pres">
      <dgm:prSet presAssocID="{FA24B0F8-39D9-0E40-B1F0-96AAB9D101CD}" presName="horz1" presStyleCnt="0"/>
      <dgm:spPr/>
    </dgm:pt>
    <dgm:pt modelId="{455DFF2F-484B-3E4D-B338-A269E9397985}" type="pres">
      <dgm:prSet presAssocID="{FA24B0F8-39D9-0E40-B1F0-96AAB9D101CD}" presName="tx1" presStyleLbl="revTx" presStyleIdx="2" presStyleCnt="3"/>
      <dgm:spPr/>
    </dgm:pt>
    <dgm:pt modelId="{3C0AA6AB-A225-E946-9972-57BDED83671E}" type="pres">
      <dgm:prSet presAssocID="{FA24B0F8-39D9-0E40-B1F0-96AAB9D101CD}" presName="vert1" presStyleCnt="0"/>
      <dgm:spPr/>
    </dgm:pt>
  </dgm:ptLst>
  <dgm:cxnLst>
    <dgm:cxn modelId="{9EDB8406-22D3-F34A-8A8D-33B08D56175B}" srcId="{4545B7BA-3D5F-6E4B-A6F8-64619C76276F}" destId="{CB16296E-1BEE-3042-B397-1E17166C1745}" srcOrd="0" destOrd="0" parTransId="{23D31070-DC06-0A43-ABEB-07625BBA58C3}" sibTransId="{A17134B4-1409-9E4D-8318-BABAF65A1E22}"/>
    <dgm:cxn modelId="{9FB37044-FC83-CA49-B00F-82418343421C}" type="presOf" srcId="{4545B7BA-3D5F-6E4B-A6F8-64619C76276F}" destId="{4161AE1F-749A-0D4A-93F9-46FC13BA01E4}" srcOrd="0" destOrd="0" presId="urn:microsoft.com/office/officeart/2008/layout/LinedList"/>
    <dgm:cxn modelId="{2F826D8A-6011-5548-B821-F4C1241F9FFF}" type="presOf" srcId="{CB16296E-1BEE-3042-B397-1E17166C1745}" destId="{6F1B23E7-78D3-8A46-84F9-D939C28D2C10}" srcOrd="0" destOrd="0" presId="urn:microsoft.com/office/officeart/2008/layout/LinedList"/>
    <dgm:cxn modelId="{9A2F2E93-8377-2243-A160-8D917E9599C0}" srcId="{4545B7BA-3D5F-6E4B-A6F8-64619C76276F}" destId="{D57E36FA-1F79-C943-BEC7-F15A5BF11CE0}" srcOrd="1" destOrd="0" parTransId="{368B3D42-3C84-8D45-AECF-2DF334A1493F}" sibTransId="{A198F2D4-EF47-3B47-9284-BBBD19F697EA}"/>
    <dgm:cxn modelId="{8417EABF-F39C-0A48-BCBD-37C957187662}" srcId="{4545B7BA-3D5F-6E4B-A6F8-64619C76276F}" destId="{FA24B0F8-39D9-0E40-B1F0-96AAB9D101CD}" srcOrd="2" destOrd="0" parTransId="{01FCA9EA-22E9-AB4F-B949-DC40364DDC82}" sibTransId="{0156C2B9-2A9D-024B-B2D7-AEAC597628A3}"/>
    <dgm:cxn modelId="{D9D7C9C9-D105-AE40-B466-561D0C5DF523}" type="presOf" srcId="{D57E36FA-1F79-C943-BEC7-F15A5BF11CE0}" destId="{41B8CF3B-53B5-C84E-A3F2-BC48CDB83720}" srcOrd="0" destOrd="0" presId="urn:microsoft.com/office/officeart/2008/layout/LinedList"/>
    <dgm:cxn modelId="{0BBE02FE-9701-3F45-A6C5-A6628B9A51DB}" type="presOf" srcId="{FA24B0F8-39D9-0E40-B1F0-96AAB9D101CD}" destId="{455DFF2F-484B-3E4D-B338-A269E9397985}" srcOrd="0" destOrd="0" presId="urn:microsoft.com/office/officeart/2008/layout/LinedList"/>
    <dgm:cxn modelId="{0A2C8C0A-FD60-BA4F-A298-F8071BBE18C4}" type="presParOf" srcId="{4161AE1F-749A-0D4A-93F9-46FC13BA01E4}" destId="{88F417F4-6C17-BA4A-AE74-8B89B3833152}" srcOrd="0" destOrd="0" presId="urn:microsoft.com/office/officeart/2008/layout/LinedList"/>
    <dgm:cxn modelId="{DE0CBCFD-A327-584C-B727-187ABBD7C9C8}" type="presParOf" srcId="{4161AE1F-749A-0D4A-93F9-46FC13BA01E4}" destId="{D2B70A5B-8C19-1B49-8376-5F77F7BC6B17}" srcOrd="1" destOrd="0" presId="urn:microsoft.com/office/officeart/2008/layout/LinedList"/>
    <dgm:cxn modelId="{2F8FFF84-C782-7D4D-9D0B-7072A68BA4F4}" type="presParOf" srcId="{D2B70A5B-8C19-1B49-8376-5F77F7BC6B17}" destId="{6F1B23E7-78D3-8A46-84F9-D939C28D2C10}" srcOrd="0" destOrd="0" presId="urn:microsoft.com/office/officeart/2008/layout/LinedList"/>
    <dgm:cxn modelId="{89FDF438-1E55-964E-B266-D608C6214345}" type="presParOf" srcId="{D2B70A5B-8C19-1B49-8376-5F77F7BC6B17}" destId="{D705BF05-BA1F-B14A-8676-CBEA911B3219}" srcOrd="1" destOrd="0" presId="urn:microsoft.com/office/officeart/2008/layout/LinedList"/>
    <dgm:cxn modelId="{274E7B5A-C7D5-B947-972A-EA63F39FBA5D}" type="presParOf" srcId="{4161AE1F-749A-0D4A-93F9-46FC13BA01E4}" destId="{A6021C20-0E5E-5045-B93F-784F92A8A3DA}" srcOrd="2" destOrd="0" presId="urn:microsoft.com/office/officeart/2008/layout/LinedList"/>
    <dgm:cxn modelId="{F8246DA1-B5AB-8B4E-800B-722BA9994ED5}" type="presParOf" srcId="{4161AE1F-749A-0D4A-93F9-46FC13BA01E4}" destId="{6C98A947-D230-F04A-AB55-6B671F84A9B1}" srcOrd="3" destOrd="0" presId="urn:microsoft.com/office/officeart/2008/layout/LinedList"/>
    <dgm:cxn modelId="{D65B7E36-9642-0649-9160-C72885579E26}" type="presParOf" srcId="{6C98A947-D230-F04A-AB55-6B671F84A9B1}" destId="{41B8CF3B-53B5-C84E-A3F2-BC48CDB83720}" srcOrd="0" destOrd="0" presId="urn:microsoft.com/office/officeart/2008/layout/LinedList"/>
    <dgm:cxn modelId="{5F6E209E-CBD2-9341-A30A-E3B60504DA26}" type="presParOf" srcId="{6C98A947-D230-F04A-AB55-6B671F84A9B1}" destId="{B46B7781-620C-EF49-BB69-05B95D78A753}" srcOrd="1" destOrd="0" presId="urn:microsoft.com/office/officeart/2008/layout/LinedList"/>
    <dgm:cxn modelId="{ABAFE17C-F42B-F046-9F87-CF9676C26036}" type="presParOf" srcId="{4161AE1F-749A-0D4A-93F9-46FC13BA01E4}" destId="{1476B859-A2E1-6347-8349-53B412F7A3B8}" srcOrd="4" destOrd="0" presId="urn:microsoft.com/office/officeart/2008/layout/LinedList"/>
    <dgm:cxn modelId="{2A93CB87-2D7B-9A4C-9E23-7A377BE93925}" type="presParOf" srcId="{4161AE1F-749A-0D4A-93F9-46FC13BA01E4}" destId="{611BB0EE-DA52-374A-BC37-4B5289520224}" srcOrd="5" destOrd="0" presId="urn:microsoft.com/office/officeart/2008/layout/LinedList"/>
    <dgm:cxn modelId="{A4DAF06C-CB7E-A74C-A91D-6564443F1220}" type="presParOf" srcId="{611BB0EE-DA52-374A-BC37-4B5289520224}" destId="{455DFF2F-484B-3E4D-B338-A269E9397985}" srcOrd="0" destOrd="0" presId="urn:microsoft.com/office/officeart/2008/layout/LinedList"/>
    <dgm:cxn modelId="{65054A1D-EFB6-8D4B-BD0F-6B06D6299F20}" type="presParOf" srcId="{611BB0EE-DA52-374A-BC37-4B5289520224}" destId="{3C0AA6AB-A225-E946-9972-57BDED83671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417F4-6C17-BA4A-AE74-8B89B3833152}">
      <dsp:nvSpPr>
        <dsp:cNvPr id="0" name=""/>
        <dsp:cNvSpPr/>
      </dsp:nvSpPr>
      <dsp:spPr>
        <a:xfrm>
          <a:off x="0" y="1701"/>
          <a:ext cx="625111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B23E7-78D3-8A46-84F9-D939C28D2C10}">
      <dsp:nvSpPr>
        <dsp:cNvPr id="0" name=""/>
        <dsp:cNvSpPr/>
      </dsp:nvSpPr>
      <dsp:spPr>
        <a:xfrm>
          <a:off x="0" y="1701"/>
          <a:ext cx="6251110" cy="1160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Supervised machine learning algorithm. </a:t>
          </a:r>
        </a:p>
      </dsp:txBody>
      <dsp:txXfrm>
        <a:off x="0" y="1701"/>
        <a:ext cx="6251110" cy="1160153"/>
      </dsp:txXfrm>
    </dsp:sp>
    <dsp:sp modelId="{A6021C20-0E5E-5045-B93F-784F92A8A3DA}">
      <dsp:nvSpPr>
        <dsp:cNvPr id="0" name=""/>
        <dsp:cNvSpPr/>
      </dsp:nvSpPr>
      <dsp:spPr>
        <a:xfrm>
          <a:off x="0" y="1161855"/>
          <a:ext cx="625111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B8CF3B-53B5-C84E-A3F2-BC48CDB83720}">
      <dsp:nvSpPr>
        <dsp:cNvPr id="0" name=""/>
        <dsp:cNvSpPr/>
      </dsp:nvSpPr>
      <dsp:spPr>
        <a:xfrm>
          <a:off x="0" y="1161855"/>
          <a:ext cx="6251110" cy="1160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Calculate the distance between your target point and similar data points in the model. </a:t>
          </a:r>
        </a:p>
      </dsp:txBody>
      <dsp:txXfrm>
        <a:off x="0" y="1161855"/>
        <a:ext cx="6251110" cy="1160153"/>
      </dsp:txXfrm>
    </dsp:sp>
    <dsp:sp modelId="{1476B859-A2E1-6347-8349-53B412F7A3B8}">
      <dsp:nvSpPr>
        <dsp:cNvPr id="0" name=""/>
        <dsp:cNvSpPr/>
      </dsp:nvSpPr>
      <dsp:spPr>
        <a:xfrm>
          <a:off x="0" y="2322008"/>
          <a:ext cx="625111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DFF2F-484B-3E4D-B338-A269E9397985}">
      <dsp:nvSpPr>
        <dsp:cNvPr id="0" name=""/>
        <dsp:cNvSpPr/>
      </dsp:nvSpPr>
      <dsp:spPr>
        <a:xfrm>
          <a:off x="0" y="2322008"/>
          <a:ext cx="6251110" cy="1160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Assumes: If data points are close together, then they are highly similar. </a:t>
          </a:r>
        </a:p>
      </dsp:txBody>
      <dsp:txXfrm>
        <a:off x="0" y="2322008"/>
        <a:ext cx="6251110" cy="116015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99E426-386D-464F-87F1-53ECAF3ED120}" type="datetimeFigureOut">
              <a:rPr lang="en-US" smtClean="0"/>
              <a:t>6/16/22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D139E-DF5F-3649-9FEF-70F2325133F1}" type="slidenum">
              <a:rPr lang="en-US" smtClean="0"/>
              <a:t>‹#›</a:t>
            </a:fld>
            <a:endParaRPr lang="en-US"/>
          </a:p>
        </p:txBody>
      </p:sp>
    </p:spTree>
    <p:extLst>
      <p:ext uri="{BB962C8B-B14F-4D97-AF65-F5344CB8AC3E}">
        <p14:creationId xmlns:p14="http://schemas.microsoft.com/office/powerpoint/2010/main" val="62064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Jill Rivera. I am a student in the Master of Science program for Data Analytics. Today, I will be going over the first performance assessment for class D209 Data Mining I. This task will focus on Classification Analysis. </a:t>
            </a:r>
          </a:p>
          <a:p>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1</a:t>
            </a:fld>
            <a:endParaRPr lang="en-US"/>
          </a:p>
        </p:txBody>
      </p:sp>
    </p:spTree>
    <p:extLst>
      <p:ext uri="{BB962C8B-B14F-4D97-AF65-F5344CB8AC3E}">
        <p14:creationId xmlns:p14="http://schemas.microsoft.com/office/powerpoint/2010/main" val="2148563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frame is checked for null values using the </a:t>
            </a:r>
            <a:r>
              <a:rPr lang="en-US" sz="1200" kern="1200" dirty="0" err="1">
                <a:solidFill>
                  <a:schemeClr val="tx1"/>
                </a:solidFill>
                <a:effectLst/>
                <a:latin typeface="+mn-lt"/>
                <a:ea typeface="+mn-ea"/>
                <a:cs typeface="+mn-cs"/>
              </a:rPr>
              <a:t>isnull</a:t>
            </a:r>
            <a:r>
              <a:rPr lang="en-US" sz="1200" kern="1200" dirty="0">
                <a:solidFill>
                  <a:schemeClr val="tx1"/>
                </a:solidFill>
                <a:effectLst/>
                <a:latin typeface="+mn-lt"/>
                <a:ea typeface="+mn-ea"/>
                <a:cs typeface="+mn-cs"/>
              </a:rPr>
              <a:t> and sum methods. We find no missing values in the data. The rows are checked to make sure that there are no duplicated rows of data. Using the duplicated and any methods, we find no rows are copies of each other.</a:t>
            </a:r>
            <a:r>
              <a:rPr lang="en-US" dirty="0">
                <a:effectLst/>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10</a:t>
            </a:fld>
            <a:endParaRPr lang="en-US"/>
          </a:p>
        </p:txBody>
      </p:sp>
    </p:spTree>
    <p:extLst>
      <p:ext uri="{BB962C8B-B14F-4D97-AF65-F5344CB8AC3E}">
        <p14:creationId xmlns:p14="http://schemas.microsoft.com/office/powerpoint/2010/main" val="1654767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Outlying values are checked using the z-score of each variable. This proved to find no outlying values in the data.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11</a:t>
            </a:fld>
            <a:endParaRPr lang="en-US"/>
          </a:p>
        </p:txBody>
      </p:sp>
    </p:spTree>
    <p:extLst>
      <p:ext uri="{BB962C8B-B14F-4D97-AF65-F5344CB8AC3E}">
        <p14:creationId xmlns:p14="http://schemas.microsoft.com/office/powerpoint/2010/main" val="1333231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is scaled to ensure there is an even number of true and false values.</a:t>
            </a:r>
          </a:p>
          <a:p>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12</a:t>
            </a:fld>
            <a:endParaRPr lang="en-US"/>
          </a:p>
        </p:txBody>
      </p:sp>
    </p:spTree>
    <p:extLst>
      <p:ext uri="{BB962C8B-B14F-4D97-AF65-F5344CB8AC3E}">
        <p14:creationId xmlns:p14="http://schemas.microsoft.com/office/powerpoint/2010/main" val="533909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clean data set consists of 10,000 customer records and the churn, tenure, monthly charge, z monthly charge, and z tenure variables for classification analysis. A visualization of the features, their data type and metrics is shown. A copy of the clean data set is exported to a CSV file labeled 209clean_task1.csv. This file is attached as a submission for this assessment.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13</a:t>
            </a:fld>
            <a:endParaRPr lang="en-US"/>
          </a:p>
        </p:txBody>
      </p:sp>
    </p:spTree>
    <p:extLst>
      <p:ext uri="{BB962C8B-B14F-4D97-AF65-F5344CB8AC3E}">
        <p14:creationId xmlns:p14="http://schemas.microsoft.com/office/powerpoint/2010/main" val="521260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target variable for this analysis is the churn feature. This variable is categorical and has yes/no values. Of the 10,000 customer records, 7,350 have not churned and 2,650 have left the company. This is visualized in a bar graph.</a:t>
            </a:r>
            <a:r>
              <a:rPr lang="en-US" dirty="0">
                <a:effectLst/>
              </a:rPr>
              <a: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14</a:t>
            </a:fld>
            <a:endParaRPr lang="en-US"/>
          </a:p>
        </p:txBody>
      </p:sp>
    </p:spTree>
    <p:extLst>
      <p:ext uri="{BB962C8B-B14F-4D97-AF65-F5344CB8AC3E}">
        <p14:creationId xmlns:p14="http://schemas.microsoft.com/office/powerpoint/2010/main" val="1989989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explanatory features that will be used are tenure and monthly charge. Both explanatory variables are continuous numerical data types. The range and mean of each are shown in the table.</a:t>
            </a:r>
            <a:r>
              <a:rPr lang="en-US" dirty="0">
                <a:effectLst/>
              </a:rPr>
              <a:t> </a:t>
            </a:r>
            <a:r>
              <a:rPr lang="en-US" sz="1200" kern="1200" dirty="0">
                <a:solidFill>
                  <a:schemeClr val="tx1"/>
                </a:solidFill>
                <a:effectLst/>
                <a:latin typeface="+mn-lt"/>
                <a:ea typeface="+mn-ea"/>
                <a:cs typeface="+mn-cs"/>
              </a:rPr>
              <a:t>When comparing the target variable to the explanatory variables, the statistics can be seen. The average customer who left the company was paying $199.30 monthly and had only 13 months of service. While those who have stayed only pay $163.01 on average and have been with the company for 42 months. This shows that the customers who are paying more are leaving early on into their service.</a:t>
            </a:r>
            <a:r>
              <a:rPr lang="en-US" dirty="0">
                <a:effectLst/>
              </a:rPr>
              <a: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15</a:t>
            </a:fld>
            <a:endParaRPr lang="en-US"/>
          </a:p>
        </p:txBody>
      </p:sp>
    </p:spTree>
    <p:extLst>
      <p:ext uri="{BB962C8B-B14F-4D97-AF65-F5344CB8AC3E}">
        <p14:creationId xmlns:p14="http://schemas.microsoft.com/office/powerpoint/2010/main" val="968074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categorical feature of churn has yes/no values initially. These values will be changed to Boolean values of true and false. Boolean values are considered numerical or binary for such calculations. Using the replace and </a:t>
            </a:r>
            <a:r>
              <a:rPr lang="en-US" sz="1200" kern="1200" dirty="0" err="1">
                <a:solidFill>
                  <a:schemeClr val="tx1"/>
                </a:solidFill>
                <a:effectLst/>
                <a:latin typeface="+mn-lt"/>
                <a:ea typeface="+mn-ea"/>
                <a:cs typeface="+mn-cs"/>
              </a:rPr>
              <a:t>astype</a:t>
            </a:r>
            <a:r>
              <a:rPr lang="en-US" sz="1200" kern="1200" dirty="0">
                <a:solidFill>
                  <a:schemeClr val="tx1"/>
                </a:solidFill>
                <a:effectLst/>
                <a:latin typeface="+mn-lt"/>
                <a:ea typeface="+mn-ea"/>
                <a:cs typeface="+mn-cs"/>
              </a:rPr>
              <a:t> methods, the values are changed as shown.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16</a:t>
            </a:fld>
            <a:endParaRPr lang="en-US"/>
          </a:p>
        </p:txBody>
      </p:sp>
    </p:spTree>
    <p:extLst>
      <p:ext uri="{BB962C8B-B14F-4D97-AF65-F5344CB8AC3E}">
        <p14:creationId xmlns:p14="http://schemas.microsoft.com/office/powerpoint/2010/main" val="1754154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frame will be split into training and testing data groups. This will allow the model to be built on the training data and the accuracy can be tested on the testing data. First, the primary features and target data are defined in variables X and y.</a:t>
            </a:r>
            <a:r>
              <a:rPr lang="en-US" dirty="0">
                <a:effectLst/>
              </a:rPr>
              <a:t> </a:t>
            </a:r>
            <a:r>
              <a:rPr lang="en-US" sz="1200" kern="1200" dirty="0">
                <a:solidFill>
                  <a:schemeClr val="tx1"/>
                </a:solidFill>
                <a:effectLst/>
                <a:latin typeface="+mn-lt"/>
                <a:ea typeface="+mn-ea"/>
                <a:cs typeface="+mn-cs"/>
              </a:rPr>
              <a:t>The data is split into these groups using Scikit-</a:t>
            </a:r>
            <a:r>
              <a:rPr lang="en-US" sz="1200" kern="1200" dirty="0" err="1">
                <a:solidFill>
                  <a:schemeClr val="tx1"/>
                </a:solidFill>
                <a:effectLst/>
                <a:latin typeface="+mn-lt"/>
                <a:ea typeface="+mn-ea"/>
                <a:cs typeface="+mn-cs"/>
              </a:rPr>
              <a:t>learn’s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train_test_split</a:t>
            </a:r>
            <a:r>
              <a:rPr lang="en-US" sz="1200" kern="1200" dirty="0">
                <a:solidFill>
                  <a:schemeClr val="tx1"/>
                </a:solidFill>
                <a:effectLst/>
                <a:latin typeface="+mn-lt"/>
                <a:ea typeface="+mn-ea"/>
                <a:cs typeface="+mn-cs"/>
              </a:rPr>
              <a:t> function, where 70% of the data is for training and the other 30% is reserved for testing. A copy of each data set is exported to a CSV file for submission. The labels of these files include 209trainData_task1.csv and 209testData_task1.csv.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17</a:t>
            </a:fld>
            <a:endParaRPr lang="en-US"/>
          </a:p>
        </p:txBody>
      </p:sp>
    </p:spTree>
    <p:extLst>
      <p:ext uri="{BB962C8B-B14F-4D97-AF65-F5344CB8AC3E}">
        <p14:creationId xmlns:p14="http://schemas.microsoft.com/office/powerpoint/2010/main" val="3685248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KNN analysis will determine if a new customer we create as a control will classify them as churn true or false, meaning more or less likely to leave the provider. First, the new customer is defined. The new customer will have a tenure value of 1.0 and a monthly charge value of 175.00. The new customer data is scaled between the primary features to distribute the values equally.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18</a:t>
            </a:fld>
            <a:endParaRPr lang="en-US"/>
          </a:p>
        </p:txBody>
      </p:sp>
    </p:spTree>
    <p:extLst>
      <p:ext uri="{BB962C8B-B14F-4D97-AF65-F5344CB8AC3E}">
        <p14:creationId xmlns:p14="http://schemas.microsoft.com/office/powerpoint/2010/main" val="1145943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scatter plot of monthly charge compared to tenure is displayed using the training data and Seaborn.</a:t>
            </a:r>
            <a:r>
              <a:rPr lang="en-US" dirty="0">
                <a:effectLst/>
              </a:rPr>
              <a: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19</a:t>
            </a:fld>
            <a:endParaRPr lang="en-US"/>
          </a:p>
        </p:txBody>
      </p:sp>
    </p:spTree>
    <p:extLst>
      <p:ext uri="{BB962C8B-B14F-4D97-AF65-F5344CB8AC3E}">
        <p14:creationId xmlns:p14="http://schemas.microsoft.com/office/powerpoint/2010/main" val="146463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first performance task in Data Mining I will focus on analyzing a data set using classification analysis. The analysis will attempt to answer a question that is beneficial to the company’s data set.</a:t>
            </a:r>
          </a:p>
          <a:p>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2</a:t>
            </a:fld>
            <a:endParaRPr lang="en-US"/>
          </a:p>
        </p:txBody>
      </p:sp>
    </p:spTree>
    <p:extLst>
      <p:ext uri="{BB962C8B-B14F-4D97-AF65-F5344CB8AC3E}">
        <p14:creationId xmlns:p14="http://schemas.microsoft.com/office/powerpoint/2010/main" val="4071312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scatter plot of the primary features is created using the testing data set.</a:t>
            </a:r>
            <a:r>
              <a:rPr lang="en-US" dirty="0">
                <a:effectLst/>
              </a:rPr>
              <a: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20</a:t>
            </a:fld>
            <a:endParaRPr lang="en-US"/>
          </a:p>
        </p:txBody>
      </p:sp>
    </p:spTree>
    <p:extLst>
      <p:ext uri="{BB962C8B-B14F-4D97-AF65-F5344CB8AC3E}">
        <p14:creationId xmlns:p14="http://schemas.microsoft.com/office/powerpoint/2010/main" val="373033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KNN model is created using the </a:t>
            </a:r>
            <a:r>
              <a:rPr lang="en-US" sz="1200" kern="1200" dirty="0" err="1">
                <a:solidFill>
                  <a:schemeClr val="tx1"/>
                </a:solidFill>
                <a:effectLst/>
                <a:latin typeface="+mn-lt"/>
                <a:ea typeface="+mn-ea"/>
                <a:cs typeface="+mn-cs"/>
              </a:rPr>
              <a:t>KNeighborsClassifier</a:t>
            </a:r>
            <a:r>
              <a:rPr lang="en-US" sz="1200" kern="1200" dirty="0">
                <a:solidFill>
                  <a:schemeClr val="tx1"/>
                </a:solidFill>
                <a:effectLst/>
                <a:latin typeface="+mn-lt"/>
                <a:ea typeface="+mn-ea"/>
                <a:cs typeface="+mn-cs"/>
              </a:rPr>
              <a:t> function from Scikit-learn. Predicted and observed data is defined. Incorrectly predicted data is defined and counted. There are 523 incorrectly predicted data points in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21</a:t>
            </a:fld>
            <a:endParaRPr lang="en-US"/>
          </a:p>
        </p:txBody>
      </p:sp>
    </p:spTree>
    <p:extLst>
      <p:ext uri="{BB962C8B-B14F-4D97-AF65-F5344CB8AC3E}">
        <p14:creationId xmlns:p14="http://schemas.microsoft.com/office/powerpoint/2010/main" val="1428614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KNN score is calculated for the model using the score method. This is the accuracy score for the model created.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22</a:t>
            </a:fld>
            <a:endParaRPr lang="en-US"/>
          </a:p>
        </p:txBody>
      </p:sp>
    </p:spTree>
    <p:extLst>
      <p:ext uri="{BB962C8B-B14F-4D97-AF65-F5344CB8AC3E}">
        <p14:creationId xmlns:p14="http://schemas.microsoft.com/office/powerpoint/2010/main" val="2064872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Hyperparameter tuning is performed on the model to find the number of nearest neighbors that should be used in the model. Running this shows that when k is equal to seven, the accuracy of 82% is achieved.</a:t>
            </a:r>
            <a:r>
              <a:rPr lang="en-US" dirty="0">
                <a:effectLst/>
              </a:rPr>
              <a: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23</a:t>
            </a:fld>
            <a:endParaRPr lang="en-US"/>
          </a:p>
        </p:txBody>
      </p:sp>
    </p:spTree>
    <p:extLst>
      <p:ext uri="{BB962C8B-B14F-4D97-AF65-F5344CB8AC3E}">
        <p14:creationId xmlns:p14="http://schemas.microsoft.com/office/powerpoint/2010/main" val="2187151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Scikit-learn </a:t>
            </a:r>
            <a:r>
              <a:rPr lang="en-US" sz="1200" kern="1200" dirty="0" err="1">
                <a:solidFill>
                  <a:schemeClr val="tx1"/>
                </a:solidFill>
                <a:effectLst/>
                <a:latin typeface="+mn-lt"/>
                <a:ea typeface="+mn-ea"/>
                <a:cs typeface="+mn-cs"/>
              </a:rPr>
              <a:t>NearestNeighbors</a:t>
            </a:r>
            <a:r>
              <a:rPr lang="en-US" sz="1200" kern="1200" dirty="0">
                <a:solidFill>
                  <a:schemeClr val="tx1"/>
                </a:solidFill>
                <a:effectLst/>
                <a:latin typeface="+mn-lt"/>
                <a:ea typeface="+mn-ea"/>
                <a:cs typeface="+mn-cs"/>
              </a:rPr>
              <a:t> function is used to compute the KNN analysis on the training data. Setting the k to seven as determined in the hyperparameter tuning, yields the seven customer records that are closest to the new customer. These all indicate that the new customer should be classified as churn false. </a:t>
            </a:r>
          </a:p>
          <a:p>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24</a:t>
            </a:fld>
            <a:endParaRPr lang="en-US"/>
          </a:p>
        </p:txBody>
      </p:sp>
    </p:spTree>
    <p:extLst>
      <p:ext uri="{BB962C8B-B14F-4D97-AF65-F5344CB8AC3E}">
        <p14:creationId xmlns:p14="http://schemas.microsoft.com/office/powerpoint/2010/main" val="2041339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model is re-trained using all the data and k as seven again. This displays the seven customer records which are closest to the new customer’s metrics. </a:t>
            </a:r>
          </a:p>
          <a:p>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25</a:t>
            </a:fld>
            <a:endParaRPr lang="en-US"/>
          </a:p>
        </p:txBody>
      </p:sp>
    </p:spTree>
    <p:extLst>
      <p:ext uri="{BB962C8B-B14F-4D97-AF65-F5344CB8AC3E}">
        <p14:creationId xmlns:p14="http://schemas.microsoft.com/office/powerpoint/2010/main" val="3521474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data is plotted in a scatter plot, with the new customer indicated as a star. </a:t>
            </a:r>
          </a:p>
          <a:p>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26</a:t>
            </a:fld>
            <a:endParaRPr lang="en-US"/>
          </a:p>
        </p:txBody>
      </p:sp>
    </p:spTree>
    <p:extLst>
      <p:ext uri="{BB962C8B-B14F-4D97-AF65-F5344CB8AC3E}">
        <p14:creationId xmlns:p14="http://schemas.microsoft.com/office/powerpoint/2010/main" val="401981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confusion matrix is created to assess the sensitivity (portion of the positive class that was correctly classified) and specificity (portion of the negative class that was correctly classified) of the model. This matrix shows that of 3000 predictions, 2477 were correct making the accuracy of the model 82.6%. Metrics for the confusion matrix verify this accuracy rate. This also verifies that there is a 17% chance of error. When put in terms of the new customer created to test the model, there is an 83% chance of them having the value of churn = True and a 17% chance of them having the value of churn = False.</a:t>
            </a:r>
            <a:r>
              <a:rPr lang="en-US" dirty="0">
                <a:effectLst/>
              </a:rPr>
              <a: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27</a:t>
            </a:fld>
            <a:endParaRPr lang="en-US"/>
          </a:p>
        </p:txBody>
      </p:sp>
    </p:spTree>
    <p:extLst>
      <p:ext uri="{BB962C8B-B14F-4D97-AF65-F5344CB8AC3E}">
        <p14:creationId xmlns:p14="http://schemas.microsoft.com/office/powerpoint/2010/main" val="1469924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Receiver Operating Curve (ROC) was used to evaluate the model’s accuracy in predicting outcomes. This technique plots the true positive rate (TPR) against the false positive rate (FPR) to separate the ‘signal’ from the ‘noise’. (Bhandari, 2020) The Area Under the Curve (AUC) is a calculation used to measure the ability of the model to distinguish between the positive and negative classes. The AUC value ranges between 0 to 1, with the value of 1 meaning that there is a high chance of positive values being distinguished from negative values. When analyzing the graph of the ROC, the higher X-axis value present shows a higher number of false positives than true negatives in the model. On the other hand, a higher Y-axis value shows a larger number of true positives than false negatives in the model.</a:t>
            </a:r>
            <a:r>
              <a:rPr lang="en-US" dirty="0">
                <a:effectLst/>
              </a:rPr>
              <a: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28</a:t>
            </a:fld>
            <a:endParaRPr lang="en-US"/>
          </a:p>
        </p:txBody>
      </p:sp>
    </p:spTree>
    <p:extLst>
      <p:ext uri="{BB962C8B-B14F-4D97-AF65-F5344CB8AC3E}">
        <p14:creationId xmlns:p14="http://schemas.microsoft.com/office/powerpoint/2010/main" val="1406192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final model proved to maintain an accuracy of 82% using k as seven to determine the seven closest customers with similar data points to the control customer. This was verified using the AUC in the ROC graph and by calculating the KNN score.</a:t>
            </a:r>
            <a:r>
              <a:rPr lang="en-US" dirty="0">
                <a:effectLst/>
              </a:rPr>
              <a:t> </a:t>
            </a:r>
          </a:p>
          <a:p>
            <a:r>
              <a:rPr lang="en-US" sz="1200" kern="1200" dirty="0">
                <a:solidFill>
                  <a:schemeClr val="tx1"/>
                </a:solidFill>
                <a:effectLst/>
                <a:latin typeface="+mn-lt"/>
                <a:ea typeface="+mn-ea"/>
                <a:cs typeface="+mn-cs"/>
              </a:rPr>
              <a:t>A limitation to this analysis is the variable selection. In choosing tenure, a new customer will always have a low value for this attribute. For the KNN computation however, it is not advisable to test a parameter with such a low value. A better variable selection could be made to compare the customer’s bandwidth usage or amount of outage time they experience instead to produce a better model for new customers. This model, however, will prove useful in classifying existing customers as likely or unlikely to churn. </a:t>
            </a:r>
          </a:p>
          <a:p>
            <a:r>
              <a:rPr lang="en-US" sz="1200" kern="1200" dirty="0">
                <a:solidFill>
                  <a:schemeClr val="tx1"/>
                </a:solidFill>
                <a:effectLst/>
                <a:latin typeface="+mn-lt"/>
                <a:ea typeface="+mn-ea"/>
                <a:cs typeface="+mn-cs"/>
              </a:rPr>
              <a:t>The final seven similar customer records to the control customer are displayed. Five out of seven of the records indicate a true churn value. This means that the control customer is at a high risk (71% chance) of leaving the provider. This could be due to the monthly payment being higher than the average calculated for the whole data set. The control data can be manipulated, and the analysis run another time using lower parameters to confirm this theory.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29</a:t>
            </a:fld>
            <a:endParaRPr lang="en-US"/>
          </a:p>
        </p:txBody>
      </p:sp>
    </p:spTree>
    <p:extLst>
      <p:ext uri="{BB962C8B-B14F-4D97-AF65-F5344CB8AC3E}">
        <p14:creationId xmlns:p14="http://schemas.microsoft.com/office/powerpoint/2010/main" val="3034830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Customer churn, or when a customer discontinues services with a company, is a problem that every business in the service industry deals with. This analysis will dive deeper into a data set for a telecommunications company, with the objective of understanding which customers are at a higher risk of churning from their company.</a:t>
            </a:r>
            <a:r>
              <a:rPr lang="en-US" dirty="0">
                <a:effectLst/>
              </a:rPr>
              <a:t> </a:t>
            </a:r>
            <a:r>
              <a:rPr lang="en-US" sz="1200" kern="1200" dirty="0">
                <a:solidFill>
                  <a:schemeClr val="tx1"/>
                </a:solidFill>
                <a:effectLst/>
                <a:latin typeface="+mn-lt"/>
                <a:ea typeface="+mn-ea"/>
                <a:cs typeface="+mn-cs"/>
              </a:rPr>
              <a:t>This analysis will classify a new control customer as either at risk or not of churning based on given metrics. For this, the features of Monthly Charge and Tenure will be used to build a model to classify our new customer and test the model’s accuracy.</a:t>
            </a:r>
            <a:r>
              <a:rPr lang="en-US" dirty="0">
                <a:effectLst/>
              </a:rPr>
              <a:t> </a:t>
            </a:r>
            <a:r>
              <a:rPr lang="en-US" sz="1200" kern="1200" dirty="0">
                <a:solidFill>
                  <a:schemeClr val="tx1"/>
                </a:solidFill>
                <a:effectLst/>
                <a:latin typeface="+mn-lt"/>
                <a:ea typeface="+mn-ea"/>
                <a:cs typeface="+mn-cs"/>
              </a:rPr>
              <a:t>The method of analysis chosen is the K-Nearest Neighbors (KNN) machine learning algorithm.</a:t>
            </a:r>
            <a:r>
              <a:rPr lang="en-US" dirty="0">
                <a:effectLst/>
              </a:rPr>
              <a: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3</a:t>
            </a:fld>
            <a:endParaRPr lang="en-US"/>
          </a:p>
        </p:txBody>
      </p:sp>
    </p:spTree>
    <p:extLst>
      <p:ext uri="{BB962C8B-B14F-4D97-AF65-F5344CB8AC3E}">
        <p14:creationId xmlns:p14="http://schemas.microsoft.com/office/powerpoint/2010/main" val="1352326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Additional analysis is recommended using this model with other variables such as bandwidth or outage time experienced to see if new customers can be evaluated more accurately. Using this model to evaluate existing customers is advised to determine if their monthly charge is too high based on their tenure and propensity to churn. An existing customer flagged by the model could be offered a discount on their monthly service to decrease their risk of churning and increase their tenure.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30</a:t>
            </a:fld>
            <a:endParaRPr lang="en-US"/>
          </a:p>
        </p:txBody>
      </p:sp>
    </p:spTree>
    <p:extLst>
      <p:ext uri="{BB962C8B-B14F-4D97-AF65-F5344CB8AC3E}">
        <p14:creationId xmlns:p14="http://schemas.microsoft.com/office/powerpoint/2010/main" val="3873153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
        <p:nvSpPr>
          <p:cNvPr id="4" name="Slide Number Placeholder 3"/>
          <p:cNvSpPr>
            <a:spLocks noGrp="1"/>
          </p:cNvSpPr>
          <p:nvPr>
            <p:ph type="sldNum" sz="quarter" idx="5"/>
          </p:nvPr>
        </p:nvSpPr>
        <p:spPr/>
        <p:txBody>
          <a:bodyPr/>
          <a:lstStyle/>
          <a:p>
            <a:fld id="{954D139E-DF5F-3649-9FEF-70F2325133F1}" type="slidenum">
              <a:rPr lang="en-US" smtClean="0"/>
              <a:t>31</a:t>
            </a:fld>
            <a:endParaRPr lang="en-US"/>
          </a:p>
        </p:txBody>
      </p:sp>
    </p:spTree>
    <p:extLst>
      <p:ext uri="{BB962C8B-B14F-4D97-AF65-F5344CB8AC3E}">
        <p14:creationId xmlns:p14="http://schemas.microsoft.com/office/powerpoint/2010/main" val="2318303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dirty="0"/>
              <a:t>The process for completing the classification analysis will be as follows: First, I will c</a:t>
            </a:r>
            <a:r>
              <a:rPr lang="en-US" sz="1200" kern="1200" dirty="0">
                <a:solidFill>
                  <a:schemeClr val="tx1"/>
                </a:solidFill>
                <a:effectLst/>
                <a:latin typeface="+mn-lt"/>
                <a:ea typeface="+mn-ea"/>
                <a:cs typeface="+mn-cs"/>
              </a:rPr>
              <a:t>lean the data to provide a complete data set with no missing values and treating outlying data points which may skew the model. Next, I will explore the data set’s primary and target values. Next, I will wrangle the data by re-expressing the categorical feature as Boolean to be treated as a numerical data feature. I will create the model by first splitting the data into training and testing sets and run the initial model using just the training data. The model’s accuracy will be assessed and the final model will be created using all the data. Results and recommendations for the business will be presented for consideration.  </a:t>
            </a:r>
            <a:endParaRPr lang="en-US" dirty="0"/>
          </a:p>
          <a:p>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4</a:t>
            </a:fld>
            <a:endParaRPr lang="en-US"/>
          </a:p>
        </p:txBody>
      </p:sp>
    </p:spTree>
    <p:extLst>
      <p:ext uri="{BB962C8B-B14F-4D97-AF65-F5344CB8AC3E}">
        <p14:creationId xmlns:p14="http://schemas.microsoft.com/office/powerpoint/2010/main" val="527613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K-Nearest Neighbors (KNN) is a supervised machine learning algorithm that is perfect for this analysis. KNN is a widely used classification method used to calculate the distance between your target point and similar data points in the model. This method uses a straight-line or Euclidean distance to solve the problem.</a:t>
            </a:r>
            <a:r>
              <a:rPr lang="en-US" dirty="0">
                <a:effectLst/>
              </a:rPr>
              <a:t> </a:t>
            </a:r>
            <a:r>
              <a:rPr lang="en-US" sz="1200" kern="1200" dirty="0">
                <a:solidFill>
                  <a:schemeClr val="tx1"/>
                </a:solidFill>
                <a:effectLst/>
                <a:latin typeface="+mn-lt"/>
                <a:ea typeface="+mn-ea"/>
                <a:cs typeface="+mn-cs"/>
              </a:rPr>
              <a:t>One assumption of the KNN model is that if data points are close together, then they are highly similar. This method uses the distance between data points to determine this. Conversely, if the data points are far from each other, then they are not similar.</a:t>
            </a:r>
            <a:r>
              <a:rPr lang="en-US" dirty="0">
                <a:effectLst/>
              </a:rPr>
              <a: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5</a:t>
            </a:fld>
            <a:endParaRPr lang="en-US"/>
          </a:p>
        </p:txBody>
      </p:sp>
    </p:spTree>
    <p:extLst>
      <p:ext uri="{BB962C8B-B14F-4D97-AF65-F5344CB8AC3E}">
        <p14:creationId xmlns:p14="http://schemas.microsoft.com/office/powerpoint/2010/main" val="260040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analysis will be conducted using the Python programming language in a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 Both are open-source platforms that are easy to use and powerful in solving these simple machine learning algorithms. The following table displays the Python libraries that will be used in this analysis and their purpose.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6</a:t>
            </a:fld>
            <a:endParaRPr lang="en-US"/>
          </a:p>
        </p:txBody>
      </p:sp>
    </p:spTree>
    <p:extLst>
      <p:ext uri="{BB962C8B-B14F-4D97-AF65-F5344CB8AC3E}">
        <p14:creationId xmlns:p14="http://schemas.microsoft.com/office/powerpoint/2010/main" val="3974065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begin the classification analysis by first importing the Python packages and libraries that will be needed.</a:t>
            </a:r>
            <a:r>
              <a:rPr lang="en-US" dirty="0">
                <a:effectLst/>
              </a:rPr>
              <a: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7</a:t>
            </a:fld>
            <a:endParaRPr lang="en-US"/>
          </a:p>
        </p:txBody>
      </p:sp>
    </p:spTree>
    <p:extLst>
      <p:ext uri="{BB962C8B-B14F-4D97-AF65-F5344CB8AC3E}">
        <p14:creationId xmlns:p14="http://schemas.microsoft.com/office/powerpoint/2010/main" val="3578190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CSV file is read using the Pandas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method.</a:t>
            </a:r>
            <a:r>
              <a:rPr lang="en-US" dirty="0">
                <a:effectLst/>
              </a:rPr>
              <a:t> </a:t>
            </a:r>
            <a:r>
              <a:rPr lang="en-US" sz="1200" kern="1200" dirty="0">
                <a:solidFill>
                  <a:schemeClr val="tx1"/>
                </a:solidFill>
                <a:effectLst/>
                <a:latin typeface="+mn-lt"/>
                <a:ea typeface="+mn-ea"/>
                <a:cs typeface="+mn-cs"/>
              </a:rPr>
              <a:t>The features of the data set are listed, and the shape of the data frame is displayed.</a:t>
            </a:r>
            <a:r>
              <a:rPr lang="en-US" dirty="0">
                <a:effectLst/>
              </a:rPr>
              <a:t> </a:t>
            </a:r>
            <a:r>
              <a:rPr lang="en-US" sz="1200" kern="1200" dirty="0">
                <a:solidFill>
                  <a:schemeClr val="tx1"/>
                </a:solidFill>
                <a:effectLst/>
                <a:latin typeface="+mn-lt"/>
                <a:ea typeface="+mn-ea"/>
                <a:cs typeface="+mn-cs"/>
              </a:rPr>
              <a:t>There are a total of 50 features and 10,000 customer records in the data set. </a:t>
            </a:r>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8</a:t>
            </a:fld>
            <a:endParaRPr lang="en-US"/>
          </a:p>
        </p:txBody>
      </p:sp>
    </p:spTree>
    <p:extLst>
      <p:ext uri="{BB962C8B-B14F-4D97-AF65-F5344CB8AC3E}">
        <p14:creationId xmlns:p14="http://schemas.microsoft.com/office/powerpoint/2010/main" val="3013064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new data frame using only the variables that are used in the analysis is created, and the first five rows are displayed. </a:t>
            </a:r>
          </a:p>
          <a:p>
            <a:endParaRPr lang="en-US" dirty="0"/>
          </a:p>
        </p:txBody>
      </p:sp>
      <p:sp>
        <p:nvSpPr>
          <p:cNvPr id="4" name="Slide Number Placeholder 3"/>
          <p:cNvSpPr>
            <a:spLocks noGrp="1"/>
          </p:cNvSpPr>
          <p:nvPr>
            <p:ph type="sldNum" sz="quarter" idx="5"/>
          </p:nvPr>
        </p:nvSpPr>
        <p:spPr/>
        <p:txBody>
          <a:bodyPr/>
          <a:lstStyle/>
          <a:p>
            <a:fld id="{954D139E-DF5F-3649-9FEF-70F2325133F1}" type="slidenum">
              <a:rPr lang="en-US" smtClean="0"/>
              <a:t>9</a:t>
            </a:fld>
            <a:endParaRPr lang="en-US"/>
          </a:p>
        </p:txBody>
      </p:sp>
    </p:spTree>
    <p:extLst>
      <p:ext uri="{BB962C8B-B14F-4D97-AF65-F5344CB8AC3E}">
        <p14:creationId xmlns:p14="http://schemas.microsoft.com/office/powerpoint/2010/main" val="2570250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5249-0642-ED64-9374-2A06D995EC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DD5CBE-1B2B-EBB3-AE24-B1118277A7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55AD7E-84A9-D672-60A3-9E37C7FBC532}"/>
              </a:ext>
            </a:extLst>
          </p:cNvPr>
          <p:cNvSpPr>
            <a:spLocks noGrp="1"/>
          </p:cNvSpPr>
          <p:nvPr>
            <p:ph type="dt" sz="half" idx="10"/>
          </p:nvPr>
        </p:nvSpPr>
        <p:spPr/>
        <p:txBody>
          <a:bodyPr/>
          <a:lstStyle/>
          <a:p>
            <a:fld id="{A600DB3A-945E-E346-A94F-47916D3EE7FB}" type="datetimeFigureOut">
              <a:rPr lang="en-US" smtClean="0"/>
              <a:t>6/14/22</a:t>
            </a:fld>
            <a:endParaRPr lang="en-US"/>
          </a:p>
        </p:txBody>
      </p:sp>
      <p:sp>
        <p:nvSpPr>
          <p:cNvPr id="5" name="Footer Placeholder 4">
            <a:extLst>
              <a:ext uri="{FF2B5EF4-FFF2-40B4-BE49-F238E27FC236}">
                <a16:creationId xmlns:a16="http://schemas.microsoft.com/office/drawing/2014/main" id="{45E73E1E-5FA4-3199-1602-059EB67F8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BA95D-DC13-4EE0-2531-E3CAE53F6224}"/>
              </a:ext>
            </a:extLst>
          </p:cNvPr>
          <p:cNvSpPr>
            <a:spLocks noGrp="1"/>
          </p:cNvSpPr>
          <p:nvPr>
            <p:ph type="sldNum" sz="quarter" idx="12"/>
          </p:nvPr>
        </p:nvSpPr>
        <p:spPr/>
        <p:txBody>
          <a:bodyPr/>
          <a:lstStyle/>
          <a:p>
            <a:fld id="{2924F833-5180-164D-AE4A-FD63176DBE9D}" type="slidenum">
              <a:rPr lang="en-US" smtClean="0"/>
              <a:t>‹#›</a:t>
            </a:fld>
            <a:endParaRPr lang="en-US"/>
          </a:p>
        </p:txBody>
      </p:sp>
    </p:spTree>
    <p:extLst>
      <p:ext uri="{BB962C8B-B14F-4D97-AF65-F5344CB8AC3E}">
        <p14:creationId xmlns:p14="http://schemas.microsoft.com/office/powerpoint/2010/main" val="14137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04618-6345-63D3-CEF9-E917A01A86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985D43-15E7-A750-2894-7713470627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CA113-0BE0-8376-9263-BDAC6082717A}"/>
              </a:ext>
            </a:extLst>
          </p:cNvPr>
          <p:cNvSpPr>
            <a:spLocks noGrp="1"/>
          </p:cNvSpPr>
          <p:nvPr>
            <p:ph type="dt" sz="half" idx="10"/>
          </p:nvPr>
        </p:nvSpPr>
        <p:spPr/>
        <p:txBody>
          <a:bodyPr/>
          <a:lstStyle/>
          <a:p>
            <a:fld id="{A600DB3A-945E-E346-A94F-47916D3EE7FB}" type="datetimeFigureOut">
              <a:rPr lang="en-US" smtClean="0"/>
              <a:t>6/14/22</a:t>
            </a:fld>
            <a:endParaRPr lang="en-US"/>
          </a:p>
        </p:txBody>
      </p:sp>
      <p:sp>
        <p:nvSpPr>
          <p:cNvPr id="5" name="Footer Placeholder 4">
            <a:extLst>
              <a:ext uri="{FF2B5EF4-FFF2-40B4-BE49-F238E27FC236}">
                <a16:creationId xmlns:a16="http://schemas.microsoft.com/office/drawing/2014/main" id="{B4F3564C-2D85-4651-480D-7CA80C14E2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EEAB1-29F9-AC9D-D41B-51693DDC55E6}"/>
              </a:ext>
            </a:extLst>
          </p:cNvPr>
          <p:cNvSpPr>
            <a:spLocks noGrp="1"/>
          </p:cNvSpPr>
          <p:nvPr>
            <p:ph type="sldNum" sz="quarter" idx="12"/>
          </p:nvPr>
        </p:nvSpPr>
        <p:spPr/>
        <p:txBody>
          <a:bodyPr/>
          <a:lstStyle/>
          <a:p>
            <a:fld id="{2924F833-5180-164D-AE4A-FD63176DBE9D}" type="slidenum">
              <a:rPr lang="en-US" smtClean="0"/>
              <a:t>‹#›</a:t>
            </a:fld>
            <a:endParaRPr lang="en-US"/>
          </a:p>
        </p:txBody>
      </p:sp>
    </p:spTree>
    <p:extLst>
      <p:ext uri="{BB962C8B-B14F-4D97-AF65-F5344CB8AC3E}">
        <p14:creationId xmlns:p14="http://schemas.microsoft.com/office/powerpoint/2010/main" val="1263148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796EC5-27FA-D1C5-B21A-A1BA8DA62C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657555-0015-52A3-3B0B-A2A5A0D177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B5CA1-2064-BF30-47AB-A27A9F87C250}"/>
              </a:ext>
            </a:extLst>
          </p:cNvPr>
          <p:cNvSpPr>
            <a:spLocks noGrp="1"/>
          </p:cNvSpPr>
          <p:nvPr>
            <p:ph type="dt" sz="half" idx="10"/>
          </p:nvPr>
        </p:nvSpPr>
        <p:spPr/>
        <p:txBody>
          <a:bodyPr/>
          <a:lstStyle/>
          <a:p>
            <a:fld id="{A600DB3A-945E-E346-A94F-47916D3EE7FB}" type="datetimeFigureOut">
              <a:rPr lang="en-US" smtClean="0"/>
              <a:t>6/14/22</a:t>
            </a:fld>
            <a:endParaRPr lang="en-US"/>
          </a:p>
        </p:txBody>
      </p:sp>
      <p:sp>
        <p:nvSpPr>
          <p:cNvPr id="5" name="Footer Placeholder 4">
            <a:extLst>
              <a:ext uri="{FF2B5EF4-FFF2-40B4-BE49-F238E27FC236}">
                <a16:creationId xmlns:a16="http://schemas.microsoft.com/office/drawing/2014/main" id="{A3CADA20-A987-6E7D-B2FD-7601B7B3E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48916-FD2A-C343-30B9-59E16B539071}"/>
              </a:ext>
            </a:extLst>
          </p:cNvPr>
          <p:cNvSpPr>
            <a:spLocks noGrp="1"/>
          </p:cNvSpPr>
          <p:nvPr>
            <p:ph type="sldNum" sz="quarter" idx="12"/>
          </p:nvPr>
        </p:nvSpPr>
        <p:spPr/>
        <p:txBody>
          <a:bodyPr/>
          <a:lstStyle/>
          <a:p>
            <a:fld id="{2924F833-5180-164D-AE4A-FD63176DBE9D}" type="slidenum">
              <a:rPr lang="en-US" smtClean="0"/>
              <a:t>‹#›</a:t>
            </a:fld>
            <a:endParaRPr lang="en-US"/>
          </a:p>
        </p:txBody>
      </p:sp>
    </p:spTree>
    <p:extLst>
      <p:ext uri="{BB962C8B-B14F-4D97-AF65-F5344CB8AC3E}">
        <p14:creationId xmlns:p14="http://schemas.microsoft.com/office/powerpoint/2010/main" val="2461132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BED3-2AE1-B6C7-580E-17E4A32EEB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49420-B0E7-AAC7-E054-B3DEA6B9AF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C6B60-127E-032A-2402-9ECD88AF8BF6}"/>
              </a:ext>
            </a:extLst>
          </p:cNvPr>
          <p:cNvSpPr>
            <a:spLocks noGrp="1"/>
          </p:cNvSpPr>
          <p:nvPr>
            <p:ph type="dt" sz="half" idx="10"/>
          </p:nvPr>
        </p:nvSpPr>
        <p:spPr/>
        <p:txBody>
          <a:bodyPr/>
          <a:lstStyle/>
          <a:p>
            <a:fld id="{A600DB3A-945E-E346-A94F-47916D3EE7FB}" type="datetimeFigureOut">
              <a:rPr lang="en-US" smtClean="0"/>
              <a:t>6/14/22</a:t>
            </a:fld>
            <a:endParaRPr lang="en-US"/>
          </a:p>
        </p:txBody>
      </p:sp>
      <p:sp>
        <p:nvSpPr>
          <p:cNvPr id="5" name="Footer Placeholder 4">
            <a:extLst>
              <a:ext uri="{FF2B5EF4-FFF2-40B4-BE49-F238E27FC236}">
                <a16:creationId xmlns:a16="http://schemas.microsoft.com/office/drawing/2014/main" id="{8B13525A-2994-001E-A699-271C55BF8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AAF799-2744-D966-8868-A9FC8E0232F9}"/>
              </a:ext>
            </a:extLst>
          </p:cNvPr>
          <p:cNvSpPr>
            <a:spLocks noGrp="1"/>
          </p:cNvSpPr>
          <p:nvPr>
            <p:ph type="sldNum" sz="quarter" idx="12"/>
          </p:nvPr>
        </p:nvSpPr>
        <p:spPr/>
        <p:txBody>
          <a:bodyPr/>
          <a:lstStyle/>
          <a:p>
            <a:fld id="{2924F833-5180-164D-AE4A-FD63176DBE9D}" type="slidenum">
              <a:rPr lang="en-US" smtClean="0"/>
              <a:t>‹#›</a:t>
            </a:fld>
            <a:endParaRPr lang="en-US"/>
          </a:p>
        </p:txBody>
      </p:sp>
    </p:spTree>
    <p:extLst>
      <p:ext uri="{BB962C8B-B14F-4D97-AF65-F5344CB8AC3E}">
        <p14:creationId xmlns:p14="http://schemas.microsoft.com/office/powerpoint/2010/main" val="399416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63E8B-76AC-3203-0774-C4571075A9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C3B05E-72EB-905A-D877-896303FB1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941984-9FAA-5152-2CB9-35B90D20E889}"/>
              </a:ext>
            </a:extLst>
          </p:cNvPr>
          <p:cNvSpPr>
            <a:spLocks noGrp="1"/>
          </p:cNvSpPr>
          <p:nvPr>
            <p:ph type="dt" sz="half" idx="10"/>
          </p:nvPr>
        </p:nvSpPr>
        <p:spPr/>
        <p:txBody>
          <a:bodyPr/>
          <a:lstStyle/>
          <a:p>
            <a:fld id="{A600DB3A-945E-E346-A94F-47916D3EE7FB}" type="datetimeFigureOut">
              <a:rPr lang="en-US" smtClean="0"/>
              <a:t>6/14/22</a:t>
            </a:fld>
            <a:endParaRPr lang="en-US"/>
          </a:p>
        </p:txBody>
      </p:sp>
      <p:sp>
        <p:nvSpPr>
          <p:cNvPr id="5" name="Footer Placeholder 4">
            <a:extLst>
              <a:ext uri="{FF2B5EF4-FFF2-40B4-BE49-F238E27FC236}">
                <a16:creationId xmlns:a16="http://schemas.microsoft.com/office/drawing/2014/main" id="{5F231EED-E3E4-4ECB-6D01-8653ED9304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F4172-DB16-B515-8795-89A8F629C2D9}"/>
              </a:ext>
            </a:extLst>
          </p:cNvPr>
          <p:cNvSpPr>
            <a:spLocks noGrp="1"/>
          </p:cNvSpPr>
          <p:nvPr>
            <p:ph type="sldNum" sz="quarter" idx="12"/>
          </p:nvPr>
        </p:nvSpPr>
        <p:spPr/>
        <p:txBody>
          <a:bodyPr/>
          <a:lstStyle/>
          <a:p>
            <a:fld id="{2924F833-5180-164D-AE4A-FD63176DBE9D}" type="slidenum">
              <a:rPr lang="en-US" smtClean="0"/>
              <a:t>‹#›</a:t>
            </a:fld>
            <a:endParaRPr lang="en-US"/>
          </a:p>
        </p:txBody>
      </p:sp>
    </p:spTree>
    <p:extLst>
      <p:ext uri="{BB962C8B-B14F-4D97-AF65-F5344CB8AC3E}">
        <p14:creationId xmlns:p14="http://schemas.microsoft.com/office/powerpoint/2010/main" val="349741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B2F2-AA88-20C8-13F0-2D52E07970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EE1E07-D749-B858-8333-C514939EFF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03400E-17C1-8B0A-C173-D830A77422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9957FF-C8D3-A788-F0F4-E25A4C9CC852}"/>
              </a:ext>
            </a:extLst>
          </p:cNvPr>
          <p:cNvSpPr>
            <a:spLocks noGrp="1"/>
          </p:cNvSpPr>
          <p:nvPr>
            <p:ph type="dt" sz="half" idx="10"/>
          </p:nvPr>
        </p:nvSpPr>
        <p:spPr/>
        <p:txBody>
          <a:bodyPr/>
          <a:lstStyle/>
          <a:p>
            <a:fld id="{A600DB3A-945E-E346-A94F-47916D3EE7FB}" type="datetimeFigureOut">
              <a:rPr lang="en-US" smtClean="0"/>
              <a:t>6/14/22</a:t>
            </a:fld>
            <a:endParaRPr lang="en-US"/>
          </a:p>
        </p:txBody>
      </p:sp>
      <p:sp>
        <p:nvSpPr>
          <p:cNvPr id="6" name="Footer Placeholder 5">
            <a:extLst>
              <a:ext uri="{FF2B5EF4-FFF2-40B4-BE49-F238E27FC236}">
                <a16:creationId xmlns:a16="http://schemas.microsoft.com/office/drawing/2014/main" id="{9ED8E790-A1C4-9A30-F21C-0EF5200F70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6DD837-AFC3-F922-CD99-1EBCB39F47B2}"/>
              </a:ext>
            </a:extLst>
          </p:cNvPr>
          <p:cNvSpPr>
            <a:spLocks noGrp="1"/>
          </p:cNvSpPr>
          <p:nvPr>
            <p:ph type="sldNum" sz="quarter" idx="12"/>
          </p:nvPr>
        </p:nvSpPr>
        <p:spPr/>
        <p:txBody>
          <a:bodyPr/>
          <a:lstStyle/>
          <a:p>
            <a:fld id="{2924F833-5180-164D-AE4A-FD63176DBE9D}" type="slidenum">
              <a:rPr lang="en-US" smtClean="0"/>
              <a:t>‹#›</a:t>
            </a:fld>
            <a:endParaRPr lang="en-US"/>
          </a:p>
        </p:txBody>
      </p:sp>
    </p:spTree>
    <p:extLst>
      <p:ext uri="{BB962C8B-B14F-4D97-AF65-F5344CB8AC3E}">
        <p14:creationId xmlns:p14="http://schemas.microsoft.com/office/powerpoint/2010/main" val="64613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2CED-15AE-9D59-2E88-EF7B30F7D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EFF311-3D9F-2536-2C16-5AAFDB4924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F5A59C-339F-EDBC-0BC9-EDD057F65A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3BADC-40BC-C4E9-E26F-C95B92C93A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0A04A4-9499-E558-AFD4-A6F799AF8B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FC2778-98C6-1E87-EC8C-A3F1054A5D6F}"/>
              </a:ext>
            </a:extLst>
          </p:cNvPr>
          <p:cNvSpPr>
            <a:spLocks noGrp="1"/>
          </p:cNvSpPr>
          <p:nvPr>
            <p:ph type="dt" sz="half" idx="10"/>
          </p:nvPr>
        </p:nvSpPr>
        <p:spPr/>
        <p:txBody>
          <a:bodyPr/>
          <a:lstStyle/>
          <a:p>
            <a:fld id="{A600DB3A-945E-E346-A94F-47916D3EE7FB}" type="datetimeFigureOut">
              <a:rPr lang="en-US" smtClean="0"/>
              <a:t>6/14/22</a:t>
            </a:fld>
            <a:endParaRPr lang="en-US"/>
          </a:p>
        </p:txBody>
      </p:sp>
      <p:sp>
        <p:nvSpPr>
          <p:cNvPr id="8" name="Footer Placeholder 7">
            <a:extLst>
              <a:ext uri="{FF2B5EF4-FFF2-40B4-BE49-F238E27FC236}">
                <a16:creationId xmlns:a16="http://schemas.microsoft.com/office/drawing/2014/main" id="{7ED15D5D-6E03-7694-3D9E-CC41AB318A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8A83D8-C0DB-B724-CD2C-1152DA117576}"/>
              </a:ext>
            </a:extLst>
          </p:cNvPr>
          <p:cNvSpPr>
            <a:spLocks noGrp="1"/>
          </p:cNvSpPr>
          <p:nvPr>
            <p:ph type="sldNum" sz="quarter" idx="12"/>
          </p:nvPr>
        </p:nvSpPr>
        <p:spPr/>
        <p:txBody>
          <a:bodyPr/>
          <a:lstStyle/>
          <a:p>
            <a:fld id="{2924F833-5180-164D-AE4A-FD63176DBE9D}" type="slidenum">
              <a:rPr lang="en-US" smtClean="0"/>
              <a:t>‹#›</a:t>
            </a:fld>
            <a:endParaRPr lang="en-US"/>
          </a:p>
        </p:txBody>
      </p:sp>
    </p:spTree>
    <p:extLst>
      <p:ext uri="{BB962C8B-B14F-4D97-AF65-F5344CB8AC3E}">
        <p14:creationId xmlns:p14="http://schemas.microsoft.com/office/powerpoint/2010/main" val="1064146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838B1-9CD9-F8CE-7DEF-89FE838EBD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CAF72F-1B71-1D19-760D-9831ECD0C6FF}"/>
              </a:ext>
            </a:extLst>
          </p:cNvPr>
          <p:cNvSpPr>
            <a:spLocks noGrp="1"/>
          </p:cNvSpPr>
          <p:nvPr>
            <p:ph type="dt" sz="half" idx="10"/>
          </p:nvPr>
        </p:nvSpPr>
        <p:spPr/>
        <p:txBody>
          <a:bodyPr/>
          <a:lstStyle/>
          <a:p>
            <a:fld id="{A600DB3A-945E-E346-A94F-47916D3EE7FB}" type="datetimeFigureOut">
              <a:rPr lang="en-US" smtClean="0"/>
              <a:t>6/14/22</a:t>
            </a:fld>
            <a:endParaRPr lang="en-US"/>
          </a:p>
        </p:txBody>
      </p:sp>
      <p:sp>
        <p:nvSpPr>
          <p:cNvPr id="4" name="Footer Placeholder 3">
            <a:extLst>
              <a:ext uri="{FF2B5EF4-FFF2-40B4-BE49-F238E27FC236}">
                <a16:creationId xmlns:a16="http://schemas.microsoft.com/office/drawing/2014/main" id="{C3BF8C13-36C0-483D-41D5-E07FBC4DD0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67EBEE-3F13-3CE8-8CF1-FBC090C556C1}"/>
              </a:ext>
            </a:extLst>
          </p:cNvPr>
          <p:cNvSpPr>
            <a:spLocks noGrp="1"/>
          </p:cNvSpPr>
          <p:nvPr>
            <p:ph type="sldNum" sz="quarter" idx="12"/>
          </p:nvPr>
        </p:nvSpPr>
        <p:spPr/>
        <p:txBody>
          <a:bodyPr/>
          <a:lstStyle/>
          <a:p>
            <a:fld id="{2924F833-5180-164D-AE4A-FD63176DBE9D}" type="slidenum">
              <a:rPr lang="en-US" smtClean="0"/>
              <a:t>‹#›</a:t>
            </a:fld>
            <a:endParaRPr lang="en-US"/>
          </a:p>
        </p:txBody>
      </p:sp>
    </p:spTree>
    <p:extLst>
      <p:ext uri="{BB962C8B-B14F-4D97-AF65-F5344CB8AC3E}">
        <p14:creationId xmlns:p14="http://schemas.microsoft.com/office/powerpoint/2010/main" val="1337698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562C5D-B8F5-A005-1FEE-33961603AD37}"/>
              </a:ext>
            </a:extLst>
          </p:cNvPr>
          <p:cNvSpPr>
            <a:spLocks noGrp="1"/>
          </p:cNvSpPr>
          <p:nvPr>
            <p:ph type="dt" sz="half" idx="10"/>
          </p:nvPr>
        </p:nvSpPr>
        <p:spPr/>
        <p:txBody>
          <a:bodyPr/>
          <a:lstStyle/>
          <a:p>
            <a:fld id="{A600DB3A-945E-E346-A94F-47916D3EE7FB}" type="datetimeFigureOut">
              <a:rPr lang="en-US" smtClean="0"/>
              <a:t>6/14/22</a:t>
            </a:fld>
            <a:endParaRPr lang="en-US"/>
          </a:p>
        </p:txBody>
      </p:sp>
      <p:sp>
        <p:nvSpPr>
          <p:cNvPr id="3" name="Footer Placeholder 2">
            <a:extLst>
              <a:ext uri="{FF2B5EF4-FFF2-40B4-BE49-F238E27FC236}">
                <a16:creationId xmlns:a16="http://schemas.microsoft.com/office/drawing/2014/main" id="{DC11B76F-26BF-0756-78C9-6E96A2AF66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028176-EAB1-E566-3CD9-1B1C0E3A71DC}"/>
              </a:ext>
            </a:extLst>
          </p:cNvPr>
          <p:cNvSpPr>
            <a:spLocks noGrp="1"/>
          </p:cNvSpPr>
          <p:nvPr>
            <p:ph type="sldNum" sz="quarter" idx="12"/>
          </p:nvPr>
        </p:nvSpPr>
        <p:spPr/>
        <p:txBody>
          <a:bodyPr/>
          <a:lstStyle/>
          <a:p>
            <a:fld id="{2924F833-5180-164D-AE4A-FD63176DBE9D}" type="slidenum">
              <a:rPr lang="en-US" smtClean="0"/>
              <a:t>‹#›</a:t>
            </a:fld>
            <a:endParaRPr lang="en-US"/>
          </a:p>
        </p:txBody>
      </p:sp>
    </p:spTree>
    <p:extLst>
      <p:ext uri="{BB962C8B-B14F-4D97-AF65-F5344CB8AC3E}">
        <p14:creationId xmlns:p14="http://schemas.microsoft.com/office/powerpoint/2010/main" val="1068233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3D48-FD06-5348-8416-71B99958CF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B22ACD-F246-52A1-9BA2-DE51DD00BA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1DCA73-976F-88BA-C127-4BF5229B9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E99FDB-9C89-33A0-B12D-5CCE147C8FE5}"/>
              </a:ext>
            </a:extLst>
          </p:cNvPr>
          <p:cNvSpPr>
            <a:spLocks noGrp="1"/>
          </p:cNvSpPr>
          <p:nvPr>
            <p:ph type="dt" sz="half" idx="10"/>
          </p:nvPr>
        </p:nvSpPr>
        <p:spPr/>
        <p:txBody>
          <a:bodyPr/>
          <a:lstStyle/>
          <a:p>
            <a:fld id="{A600DB3A-945E-E346-A94F-47916D3EE7FB}" type="datetimeFigureOut">
              <a:rPr lang="en-US" smtClean="0"/>
              <a:t>6/14/22</a:t>
            </a:fld>
            <a:endParaRPr lang="en-US"/>
          </a:p>
        </p:txBody>
      </p:sp>
      <p:sp>
        <p:nvSpPr>
          <p:cNvPr id="6" name="Footer Placeholder 5">
            <a:extLst>
              <a:ext uri="{FF2B5EF4-FFF2-40B4-BE49-F238E27FC236}">
                <a16:creationId xmlns:a16="http://schemas.microsoft.com/office/drawing/2014/main" id="{8F9C906E-8E2C-BB98-CACA-710C357C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2A6703-300B-BD6C-07DD-ED459D6D521B}"/>
              </a:ext>
            </a:extLst>
          </p:cNvPr>
          <p:cNvSpPr>
            <a:spLocks noGrp="1"/>
          </p:cNvSpPr>
          <p:nvPr>
            <p:ph type="sldNum" sz="quarter" idx="12"/>
          </p:nvPr>
        </p:nvSpPr>
        <p:spPr/>
        <p:txBody>
          <a:bodyPr/>
          <a:lstStyle/>
          <a:p>
            <a:fld id="{2924F833-5180-164D-AE4A-FD63176DBE9D}" type="slidenum">
              <a:rPr lang="en-US" smtClean="0"/>
              <a:t>‹#›</a:t>
            </a:fld>
            <a:endParaRPr lang="en-US"/>
          </a:p>
        </p:txBody>
      </p:sp>
    </p:spTree>
    <p:extLst>
      <p:ext uri="{BB962C8B-B14F-4D97-AF65-F5344CB8AC3E}">
        <p14:creationId xmlns:p14="http://schemas.microsoft.com/office/powerpoint/2010/main" val="231602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86346-DA3D-9CB3-5F98-60E7656DF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E2BF7D-5ED0-2F17-886B-82BC9AB156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2097A6-7F82-FAAD-005A-E885BE38C4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B890F-BF6A-2443-5620-F81D7D47662D}"/>
              </a:ext>
            </a:extLst>
          </p:cNvPr>
          <p:cNvSpPr>
            <a:spLocks noGrp="1"/>
          </p:cNvSpPr>
          <p:nvPr>
            <p:ph type="dt" sz="half" idx="10"/>
          </p:nvPr>
        </p:nvSpPr>
        <p:spPr/>
        <p:txBody>
          <a:bodyPr/>
          <a:lstStyle/>
          <a:p>
            <a:fld id="{A600DB3A-945E-E346-A94F-47916D3EE7FB}" type="datetimeFigureOut">
              <a:rPr lang="en-US" smtClean="0"/>
              <a:t>6/14/22</a:t>
            </a:fld>
            <a:endParaRPr lang="en-US"/>
          </a:p>
        </p:txBody>
      </p:sp>
      <p:sp>
        <p:nvSpPr>
          <p:cNvPr id="6" name="Footer Placeholder 5">
            <a:extLst>
              <a:ext uri="{FF2B5EF4-FFF2-40B4-BE49-F238E27FC236}">
                <a16:creationId xmlns:a16="http://schemas.microsoft.com/office/drawing/2014/main" id="{5746BF02-9B48-A7B0-41F6-B4116C31C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22B79D-3D51-A920-9D69-60FF81F05885}"/>
              </a:ext>
            </a:extLst>
          </p:cNvPr>
          <p:cNvSpPr>
            <a:spLocks noGrp="1"/>
          </p:cNvSpPr>
          <p:nvPr>
            <p:ph type="sldNum" sz="quarter" idx="12"/>
          </p:nvPr>
        </p:nvSpPr>
        <p:spPr/>
        <p:txBody>
          <a:bodyPr/>
          <a:lstStyle/>
          <a:p>
            <a:fld id="{2924F833-5180-164D-AE4A-FD63176DBE9D}" type="slidenum">
              <a:rPr lang="en-US" smtClean="0"/>
              <a:t>‹#›</a:t>
            </a:fld>
            <a:endParaRPr lang="en-US"/>
          </a:p>
        </p:txBody>
      </p:sp>
    </p:spTree>
    <p:extLst>
      <p:ext uri="{BB962C8B-B14F-4D97-AF65-F5344CB8AC3E}">
        <p14:creationId xmlns:p14="http://schemas.microsoft.com/office/powerpoint/2010/main" val="4274553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031FE6-2E71-FB38-1463-874CCCD511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0DEF78-F094-592D-39FB-C4E09A926C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838A8-46A2-1ED5-34CB-333734C3BF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00DB3A-945E-E346-A94F-47916D3EE7FB}" type="datetimeFigureOut">
              <a:rPr lang="en-US" smtClean="0"/>
              <a:t>6/14/22</a:t>
            </a:fld>
            <a:endParaRPr lang="en-US"/>
          </a:p>
        </p:txBody>
      </p:sp>
      <p:sp>
        <p:nvSpPr>
          <p:cNvPr id="5" name="Footer Placeholder 4">
            <a:extLst>
              <a:ext uri="{FF2B5EF4-FFF2-40B4-BE49-F238E27FC236}">
                <a16:creationId xmlns:a16="http://schemas.microsoft.com/office/drawing/2014/main" id="{60F2E54F-ABC6-23B4-5427-C19C5354B0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F0B4C7-001E-CEDB-BA10-EDCB805DCE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4F833-5180-164D-AE4A-FD63176DBE9D}" type="slidenum">
              <a:rPr lang="en-US" smtClean="0"/>
              <a:t>‹#›</a:t>
            </a:fld>
            <a:endParaRPr lang="en-US"/>
          </a:p>
        </p:txBody>
      </p:sp>
    </p:spTree>
    <p:extLst>
      <p:ext uri="{BB962C8B-B14F-4D97-AF65-F5344CB8AC3E}">
        <p14:creationId xmlns:p14="http://schemas.microsoft.com/office/powerpoint/2010/main" val="3453966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87D18C20-8841-9CF4-08D5-3C5C64F62552}"/>
              </a:ext>
            </a:extLst>
          </p:cNvPr>
          <p:cNvSpPr>
            <a:spLocks noGrp="1"/>
          </p:cNvSpPr>
          <p:nvPr>
            <p:ph type="subTitle" idx="1"/>
          </p:nvPr>
        </p:nvSpPr>
        <p:spPr>
          <a:xfrm>
            <a:off x="4439633" y="4518923"/>
            <a:ext cx="3312734" cy="1141851"/>
          </a:xfrm>
          <a:noFill/>
        </p:spPr>
        <p:txBody>
          <a:bodyPr>
            <a:normAutofit/>
          </a:bodyPr>
          <a:lstStyle/>
          <a:p>
            <a:r>
              <a:rPr lang="en-US" sz="1700">
                <a:solidFill>
                  <a:srgbClr val="080808"/>
                </a:solidFill>
              </a:rPr>
              <a:t>Jill Rivera, Student</a:t>
            </a:r>
          </a:p>
          <a:p>
            <a:r>
              <a:rPr lang="en-US" sz="1700">
                <a:solidFill>
                  <a:srgbClr val="080808"/>
                </a:solidFill>
              </a:rPr>
              <a:t>Masters of Science: Data Analytics</a:t>
            </a:r>
          </a:p>
          <a:p>
            <a:r>
              <a:rPr lang="en-US" sz="1700">
                <a:solidFill>
                  <a:srgbClr val="080808"/>
                </a:solidFill>
              </a:rPr>
              <a:t>Western Governors University</a:t>
            </a:r>
          </a:p>
          <a:p>
            <a:endParaRPr lang="en-US" sz="1700">
              <a:solidFill>
                <a:srgbClr val="080808"/>
              </a:solidFill>
            </a:endParaRPr>
          </a:p>
        </p:txBody>
      </p:sp>
      <p:sp>
        <p:nvSpPr>
          <p:cNvPr id="2" name="Title 1">
            <a:extLst>
              <a:ext uri="{FF2B5EF4-FFF2-40B4-BE49-F238E27FC236}">
                <a16:creationId xmlns:a16="http://schemas.microsoft.com/office/drawing/2014/main" id="{C603ECE1-5335-86FF-52E0-F5386ACE2EAD}"/>
              </a:ext>
            </a:extLst>
          </p:cNvPr>
          <p:cNvSpPr>
            <a:spLocks noGrp="1"/>
          </p:cNvSpPr>
          <p:nvPr>
            <p:ph type="ctrTitle"/>
          </p:nvPr>
        </p:nvSpPr>
        <p:spPr>
          <a:xfrm>
            <a:off x="2697019" y="2345293"/>
            <a:ext cx="6822538" cy="2150719"/>
          </a:xfrm>
          <a:noFill/>
        </p:spPr>
        <p:txBody>
          <a:bodyPr anchor="ctr">
            <a:normAutofit/>
          </a:bodyPr>
          <a:lstStyle/>
          <a:p>
            <a:r>
              <a:rPr lang="en-US" sz="3600" dirty="0">
                <a:solidFill>
                  <a:srgbClr val="080808"/>
                </a:solidFill>
              </a:rPr>
              <a:t>D209 Data Mining I</a:t>
            </a:r>
            <a:br>
              <a:rPr lang="en-US" sz="3600" dirty="0">
                <a:solidFill>
                  <a:srgbClr val="080808"/>
                </a:solidFill>
              </a:rPr>
            </a:br>
            <a:r>
              <a:rPr lang="en-US" sz="3600" dirty="0">
                <a:solidFill>
                  <a:srgbClr val="080808"/>
                </a:solidFill>
              </a:rPr>
              <a:t>Performance Assessment Task 1: Classification Analysis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04680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FF4DF8-4290-7BBE-0DC5-E4FA0015AACA}"/>
              </a:ext>
            </a:extLst>
          </p:cNvPr>
          <p:cNvSpPr>
            <a:spLocks noGrp="1"/>
          </p:cNvSpPr>
          <p:nvPr>
            <p:ph type="title"/>
          </p:nvPr>
        </p:nvSpPr>
        <p:spPr>
          <a:xfrm>
            <a:off x="643467" y="321734"/>
            <a:ext cx="10905066" cy="1135737"/>
          </a:xfrm>
        </p:spPr>
        <p:txBody>
          <a:bodyPr>
            <a:normAutofit/>
          </a:bodyPr>
          <a:lstStyle/>
          <a:p>
            <a:r>
              <a:rPr lang="en-US" sz="3600"/>
              <a:t>Data Cleaning: Null and Duplicate Values</a:t>
            </a:r>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Content Placeholder 3" descr="Table&#10;&#10;Description automatically generated with medium confidence">
            <a:extLst>
              <a:ext uri="{FF2B5EF4-FFF2-40B4-BE49-F238E27FC236}">
                <a16:creationId xmlns:a16="http://schemas.microsoft.com/office/drawing/2014/main" id="{CF443AA0-75D6-E7E6-5A3C-425AEAC5A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772" y="1929106"/>
            <a:ext cx="4072549" cy="2116558"/>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Graphical user interface, text, application, chat or text message&#10;&#10;Description automatically generated">
            <a:extLst>
              <a:ext uri="{FF2B5EF4-FFF2-40B4-BE49-F238E27FC236}">
                <a16:creationId xmlns:a16="http://schemas.microsoft.com/office/drawing/2014/main" id="{D681BB69-7B05-9978-11B9-60D4223FB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321" y="4056404"/>
            <a:ext cx="6253212" cy="1732577"/>
          </a:xfrm>
          <a:prstGeom prst="rect">
            <a:avLst/>
          </a:prstGeom>
        </p:spPr>
      </p:pic>
    </p:spTree>
    <p:extLst>
      <p:ext uri="{BB962C8B-B14F-4D97-AF65-F5344CB8AC3E}">
        <p14:creationId xmlns:p14="http://schemas.microsoft.com/office/powerpoint/2010/main" val="112804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B0C183-DC8E-9CB4-9855-66C3474FD943}"/>
              </a:ext>
            </a:extLst>
          </p:cNvPr>
          <p:cNvSpPr>
            <a:spLocks noGrp="1"/>
          </p:cNvSpPr>
          <p:nvPr>
            <p:ph type="title"/>
          </p:nvPr>
        </p:nvSpPr>
        <p:spPr>
          <a:xfrm>
            <a:off x="643467" y="321734"/>
            <a:ext cx="10905066" cy="1135737"/>
          </a:xfrm>
        </p:spPr>
        <p:txBody>
          <a:bodyPr>
            <a:normAutofit/>
          </a:bodyPr>
          <a:lstStyle/>
          <a:p>
            <a:r>
              <a:rPr lang="en-US" sz="3600"/>
              <a:t>Data Cleaning: Outlying Values</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Graphical user interface, text, application&#10;&#10;Description automatically generated">
            <a:extLst>
              <a:ext uri="{FF2B5EF4-FFF2-40B4-BE49-F238E27FC236}">
                <a16:creationId xmlns:a16="http://schemas.microsoft.com/office/drawing/2014/main" id="{64ECFA26-8391-CAA8-EF94-AEA0FC789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7372" y="2679891"/>
            <a:ext cx="7157255" cy="2218747"/>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55915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B0C183-DC8E-9CB4-9855-66C3474FD943}"/>
              </a:ext>
            </a:extLst>
          </p:cNvPr>
          <p:cNvSpPr>
            <a:spLocks noGrp="1"/>
          </p:cNvSpPr>
          <p:nvPr>
            <p:ph type="title"/>
          </p:nvPr>
        </p:nvSpPr>
        <p:spPr>
          <a:xfrm>
            <a:off x="643467" y="321734"/>
            <a:ext cx="10905066" cy="1135737"/>
          </a:xfrm>
        </p:spPr>
        <p:txBody>
          <a:bodyPr>
            <a:normAutofit/>
          </a:bodyPr>
          <a:lstStyle/>
          <a:p>
            <a:r>
              <a:rPr lang="en-US" sz="3600" dirty="0"/>
              <a:t>Data Cleaning: Scale Numerical Features </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Content Placeholder 3" descr="A picture containing graphical user interface&#10;&#10;Description automatically generated">
            <a:extLst>
              <a:ext uri="{FF2B5EF4-FFF2-40B4-BE49-F238E27FC236}">
                <a16:creationId xmlns:a16="http://schemas.microsoft.com/office/drawing/2014/main" id="{1FF006AF-E5DA-AD0F-A63C-24FAD35052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5972" y="2852305"/>
            <a:ext cx="7760056" cy="1305430"/>
          </a:xfrm>
          <a:prstGeom prst="rect">
            <a:avLst/>
          </a:prstGeom>
        </p:spPr>
      </p:pic>
    </p:spTree>
    <p:extLst>
      <p:ext uri="{BB962C8B-B14F-4D97-AF65-F5344CB8AC3E}">
        <p14:creationId xmlns:p14="http://schemas.microsoft.com/office/powerpoint/2010/main" val="424070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0D1D4A-E360-3B5B-1E52-4E5D873A1A5D}"/>
              </a:ext>
            </a:extLst>
          </p:cNvPr>
          <p:cNvSpPr>
            <a:spLocks noGrp="1"/>
          </p:cNvSpPr>
          <p:nvPr>
            <p:ph type="title"/>
          </p:nvPr>
        </p:nvSpPr>
        <p:spPr>
          <a:xfrm>
            <a:off x="643467" y="321734"/>
            <a:ext cx="10905066" cy="1135737"/>
          </a:xfrm>
        </p:spPr>
        <p:txBody>
          <a:bodyPr>
            <a:normAutofit/>
          </a:bodyPr>
          <a:lstStyle/>
          <a:p>
            <a:r>
              <a:rPr lang="en-US" sz="3600"/>
              <a:t>Cleaned Data</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Graphical user interface, text&#10;&#10;Description automatically generated">
            <a:extLst>
              <a:ext uri="{FF2B5EF4-FFF2-40B4-BE49-F238E27FC236}">
                <a16:creationId xmlns:a16="http://schemas.microsoft.com/office/drawing/2014/main" id="{2CC6FD4F-F730-B389-632C-0190A3535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596" y="1670241"/>
            <a:ext cx="7394808" cy="4418396"/>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38871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EE7880-DBB2-E964-0BD5-4E43E4565BD3}"/>
              </a:ext>
            </a:extLst>
          </p:cNvPr>
          <p:cNvSpPr>
            <a:spLocks noGrp="1"/>
          </p:cNvSpPr>
          <p:nvPr>
            <p:ph type="title"/>
          </p:nvPr>
        </p:nvSpPr>
        <p:spPr>
          <a:xfrm>
            <a:off x="643467" y="321734"/>
            <a:ext cx="10905066" cy="1135737"/>
          </a:xfrm>
        </p:spPr>
        <p:txBody>
          <a:bodyPr>
            <a:normAutofit/>
          </a:bodyPr>
          <a:lstStyle/>
          <a:p>
            <a:r>
              <a:rPr lang="en-US" sz="3600"/>
              <a:t>Data Exploration: Target Variable</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Chart, bar chart&#10;&#10;Description automatically generated">
            <a:extLst>
              <a:ext uri="{FF2B5EF4-FFF2-40B4-BE49-F238E27FC236}">
                <a16:creationId xmlns:a16="http://schemas.microsoft.com/office/drawing/2014/main" id="{2E2E70DC-9BB3-1AAD-911C-438EC8F10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947" y="1683493"/>
            <a:ext cx="4754106" cy="4361892"/>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7893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EE7880-DBB2-E964-0BD5-4E43E4565BD3}"/>
              </a:ext>
            </a:extLst>
          </p:cNvPr>
          <p:cNvSpPr>
            <a:spLocks noGrp="1"/>
          </p:cNvSpPr>
          <p:nvPr>
            <p:ph type="title"/>
          </p:nvPr>
        </p:nvSpPr>
        <p:spPr>
          <a:xfrm>
            <a:off x="643467" y="321734"/>
            <a:ext cx="10905066" cy="1135737"/>
          </a:xfrm>
        </p:spPr>
        <p:txBody>
          <a:bodyPr>
            <a:normAutofit/>
          </a:bodyPr>
          <a:lstStyle/>
          <a:p>
            <a:r>
              <a:rPr lang="en-US" sz="3600" dirty="0"/>
              <a:t>Data Exploration: Primary Features</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 name="Picture 15" descr="Graphical user interface, application&#10;&#10;Description automatically generated with medium confidence">
            <a:extLst>
              <a:ext uri="{FF2B5EF4-FFF2-40B4-BE49-F238E27FC236}">
                <a16:creationId xmlns:a16="http://schemas.microsoft.com/office/drawing/2014/main" id="{4D87D51B-5908-5D46-382C-13CDBA6AD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616" y="3716624"/>
            <a:ext cx="6118767" cy="2017580"/>
          </a:xfrm>
          <a:prstGeom prst="rect">
            <a:avLst/>
          </a:prstGeom>
        </p:spPr>
      </p:pic>
      <p:graphicFrame>
        <p:nvGraphicFramePr>
          <p:cNvPr id="20" name="Content Placeholder 3">
            <a:extLst>
              <a:ext uri="{FF2B5EF4-FFF2-40B4-BE49-F238E27FC236}">
                <a16:creationId xmlns:a16="http://schemas.microsoft.com/office/drawing/2014/main" id="{F99D679B-A626-ED52-ED69-20AA126AD2B7}"/>
              </a:ext>
            </a:extLst>
          </p:cNvPr>
          <p:cNvGraphicFramePr>
            <a:graphicFrameLocks noGrp="1"/>
          </p:cNvGraphicFramePr>
          <p:nvPr>
            <p:ph idx="1"/>
            <p:extLst>
              <p:ext uri="{D42A27DB-BD31-4B8C-83A1-F6EECF244321}">
                <p14:modId xmlns:p14="http://schemas.microsoft.com/office/powerpoint/2010/main" val="4188568265"/>
              </p:ext>
            </p:extLst>
          </p:nvPr>
        </p:nvGraphicFramePr>
        <p:xfrm>
          <a:off x="2588112" y="2074788"/>
          <a:ext cx="7015775" cy="1135737"/>
        </p:xfrm>
        <a:graphic>
          <a:graphicData uri="http://schemas.openxmlformats.org/drawingml/2006/table">
            <a:tbl>
              <a:tblPr firstRow="1" firstCol="1" bandRow="1">
                <a:tableStyleId>{5A111915-BE36-4E01-A7E5-04B1672EAD32}</a:tableStyleId>
              </a:tblPr>
              <a:tblGrid>
                <a:gridCol w="2338091">
                  <a:extLst>
                    <a:ext uri="{9D8B030D-6E8A-4147-A177-3AD203B41FA5}">
                      <a16:colId xmlns:a16="http://schemas.microsoft.com/office/drawing/2014/main" val="4268795568"/>
                    </a:ext>
                  </a:extLst>
                </a:gridCol>
                <a:gridCol w="2338842">
                  <a:extLst>
                    <a:ext uri="{9D8B030D-6E8A-4147-A177-3AD203B41FA5}">
                      <a16:colId xmlns:a16="http://schemas.microsoft.com/office/drawing/2014/main" val="96821066"/>
                    </a:ext>
                  </a:extLst>
                </a:gridCol>
                <a:gridCol w="2338842">
                  <a:extLst>
                    <a:ext uri="{9D8B030D-6E8A-4147-A177-3AD203B41FA5}">
                      <a16:colId xmlns:a16="http://schemas.microsoft.com/office/drawing/2014/main" val="3423069277"/>
                    </a:ext>
                  </a:extLst>
                </a:gridCol>
              </a:tblGrid>
              <a:tr h="378579">
                <a:tc>
                  <a:txBody>
                    <a:bodyPr/>
                    <a:lstStyle/>
                    <a:p>
                      <a:pPr marL="0" marR="0" algn="ctr">
                        <a:spcBef>
                          <a:spcPts val="0"/>
                        </a:spcBef>
                        <a:spcAft>
                          <a:spcPts val="0"/>
                        </a:spcAft>
                      </a:pPr>
                      <a:r>
                        <a:rPr lang="en-US" sz="1600">
                          <a:effectLst/>
                        </a:rPr>
                        <a:t>Variable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Range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Mean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86631542"/>
                  </a:ext>
                </a:extLst>
              </a:tr>
              <a:tr h="378579">
                <a:tc>
                  <a:txBody>
                    <a:bodyPr/>
                    <a:lstStyle/>
                    <a:p>
                      <a:pPr marL="0" marR="0" algn="ctr">
                        <a:spcBef>
                          <a:spcPts val="0"/>
                        </a:spcBef>
                        <a:spcAft>
                          <a:spcPts val="0"/>
                        </a:spcAft>
                      </a:pPr>
                      <a:r>
                        <a:rPr lang="en-US" sz="1600" dirty="0">
                          <a:effectLst/>
                        </a:rPr>
                        <a:t>Tenure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1.0025934 – 71.99928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34.53 +/- 26.44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75717825"/>
                  </a:ext>
                </a:extLst>
              </a:tr>
              <a:tr h="378579">
                <a:tc>
                  <a:txBody>
                    <a:bodyPr/>
                    <a:lstStyle/>
                    <a:p>
                      <a:pPr marL="0" marR="0" algn="ctr">
                        <a:spcBef>
                          <a:spcPts val="0"/>
                        </a:spcBef>
                        <a:spcAft>
                          <a:spcPts val="0"/>
                        </a:spcAft>
                      </a:pPr>
                      <a:r>
                        <a:rPr lang="en-US" sz="1600">
                          <a:effectLst/>
                        </a:rPr>
                        <a:t>Monthly Charge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79.97886 – 290.160419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172.62 +/- 42.94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4263963"/>
                  </a:ext>
                </a:extLst>
              </a:tr>
            </a:tbl>
          </a:graphicData>
        </a:graphic>
      </p:graphicFrame>
    </p:spTree>
    <p:extLst>
      <p:ext uri="{BB962C8B-B14F-4D97-AF65-F5344CB8AC3E}">
        <p14:creationId xmlns:p14="http://schemas.microsoft.com/office/powerpoint/2010/main" val="3379867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EE7880-DBB2-E964-0BD5-4E43E4565BD3}"/>
              </a:ext>
            </a:extLst>
          </p:cNvPr>
          <p:cNvSpPr>
            <a:spLocks noGrp="1"/>
          </p:cNvSpPr>
          <p:nvPr>
            <p:ph type="title"/>
          </p:nvPr>
        </p:nvSpPr>
        <p:spPr>
          <a:xfrm>
            <a:off x="643467" y="321734"/>
            <a:ext cx="10905066" cy="1135737"/>
          </a:xfrm>
        </p:spPr>
        <p:txBody>
          <a:bodyPr>
            <a:normAutofit/>
          </a:bodyPr>
          <a:lstStyle/>
          <a:p>
            <a:r>
              <a:rPr lang="en-US" sz="3600" dirty="0">
                <a:solidFill>
                  <a:schemeClr val="tx2"/>
                </a:solidFill>
              </a:rPr>
              <a:t>Data Wrangling</a:t>
            </a:r>
            <a:endParaRPr lang="en-US" sz="3600" dirty="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Content Placeholder 3" descr="Text&#10;&#10;Description automatically generated">
            <a:extLst>
              <a:ext uri="{FF2B5EF4-FFF2-40B4-BE49-F238E27FC236}">
                <a16:creationId xmlns:a16="http://schemas.microsoft.com/office/drawing/2014/main" id="{71E4FDC2-9794-5CEA-CD24-15096EA799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0802" y="2403179"/>
            <a:ext cx="11525864" cy="1959395"/>
          </a:xfrm>
          <a:prstGeom prst="rect">
            <a:avLst/>
          </a:prstGeom>
        </p:spPr>
      </p:pic>
    </p:spTree>
    <p:extLst>
      <p:ext uri="{BB962C8B-B14F-4D97-AF65-F5344CB8AC3E}">
        <p14:creationId xmlns:p14="http://schemas.microsoft.com/office/powerpoint/2010/main" val="1739325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5" name="Rectangle 14">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5E6E232A-C172-A718-D955-BEE7A2B55CA1}"/>
              </a:ext>
            </a:extLst>
          </p:cNvPr>
          <p:cNvSpPr>
            <a:spLocks noGrp="1"/>
          </p:cNvSpPr>
          <p:nvPr>
            <p:ph type="title"/>
          </p:nvPr>
        </p:nvSpPr>
        <p:spPr>
          <a:xfrm>
            <a:off x="643467" y="321734"/>
            <a:ext cx="10905066" cy="1135737"/>
          </a:xfrm>
        </p:spPr>
        <p:txBody>
          <a:bodyPr>
            <a:normAutofit/>
          </a:bodyPr>
          <a:lstStyle/>
          <a:p>
            <a:r>
              <a:rPr lang="en-US" sz="3600"/>
              <a:t>Classification Model: Train/Test Split</a:t>
            </a:r>
          </a:p>
        </p:txBody>
      </p:sp>
      <p:pic>
        <p:nvPicPr>
          <p:cNvPr id="5" name="Picture 4" descr="Text&#10;&#10;Description automatically generated">
            <a:extLst>
              <a:ext uri="{FF2B5EF4-FFF2-40B4-BE49-F238E27FC236}">
                <a16:creationId xmlns:a16="http://schemas.microsoft.com/office/drawing/2014/main" id="{79C451AA-62C3-F4D7-1962-150F08E45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176" y="1372645"/>
            <a:ext cx="6881480" cy="2924627"/>
          </a:xfrm>
          <a:prstGeom prst="rect">
            <a:avLst/>
          </a:prstGeom>
        </p:spPr>
      </p:pic>
      <p:pic>
        <p:nvPicPr>
          <p:cNvPr id="4" name="Content Placeholder 3" descr="Text&#10;&#10;Description automatically generated">
            <a:extLst>
              <a:ext uri="{FF2B5EF4-FFF2-40B4-BE49-F238E27FC236}">
                <a16:creationId xmlns:a16="http://schemas.microsoft.com/office/drawing/2014/main" id="{3612A337-1744-B383-0D30-0763CEB04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7" y="4601496"/>
            <a:ext cx="7047375" cy="1685902"/>
          </a:xfrm>
          <a:prstGeom prst="rect">
            <a:avLst/>
          </a:prstGeom>
        </p:spPr>
      </p:pic>
      <p:grpSp>
        <p:nvGrpSpPr>
          <p:cNvPr id="18" name="Group 17">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9" name="Isosceles Triangle 18">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321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50600-76B0-29D4-7593-CAD230F100BB}"/>
              </a:ext>
            </a:extLst>
          </p:cNvPr>
          <p:cNvSpPr>
            <a:spLocks noGrp="1"/>
          </p:cNvSpPr>
          <p:nvPr>
            <p:ph type="title"/>
          </p:nvPr>
        </p:nvSpPr>
        <p:spPr>
          <a:xfrm>
            <a:off x="643467" y="321734"/>
            <a:ext cx="10905066" cy="1135737"/>
          </a:xfrm>
        </p:spPr>
        <p:txBody>
          <a:bodyPr>
            <a:normAutofit/>
          </a:bodyPr>
          <a:lstStyle/>
          <a:p>
            <a:r>
              <a:rPr lang="en-US" sz="3600"/>
              <a:t>Classification Model: Define the Control</a:t>
            </a:r>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picture containing text&#10;&#10;Description automatically generated">
            <a:extLst>
              <a:ext uri="{FF2B5EF4-FFF2-40B4-BE49-F238E27FC236}">
                <a16:creationId xmlns:a16="http://schemas.microsoft.com/office/drawing/2014/main" id="{9BCAFD6C-ED6F-7DA7-3B01-061F7C82F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940" y="2117347"/>
            <a:ext cx="8328119" cy="2040388"/>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26D4355A-8553-1E3F-DB74-1E4DEAEF7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187" y="4908137"/>
            <a:ext cx="10285791" cy="720004"/>
          </a:xfrm>
          <a:prstGeom prst="rect">
            <a:avLst/>
          </a:prstGeom>
        </p:spPr>
      </p:pic>
    </p:spTree>
    <p:extLst>
      <p:ext uri="{BB962C8B-B14F-4D97-AF65-F5344CB8AC3E}">
        <p14:creationId xmlns:p14="http://schemas.microsoft.com/office/powerpoint/2010/main" val="2857911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3949593-1AD6-E9B3-A7F9-F4B05EEE08DD}"/>
              </a:ext>
            </a:extLst>
          </p:cNvPr>
          <p:cNvSpPr>
            <a:spLocks noGrp="1"/>
          </p:cNvSpPr>
          <p:nvPr>
            <p:ph type="title"/>
          </p:nvPr>
        </p:nvSpPr>
        <p:spPr>
          <a:xfrm>
            <a:off x="643467" y="321734"/>
            <a:ext cx="10905066" cy="1135737"/>
          </a:xfrm>
        </p:spPr>
        <p:txBody>
          <a:bodyPr>
            <a:normAutofit/>
          </a:bodyPr>
          <a:lstStyle/>
          <a:p>
            <a:r>
              <a:rPr lang="en-US" sz="3600"/>
              <a:t>Classification Model: Training Data Plot</a:t>
            </a:r>
          </a:p>
        </p:txBody>
      </p:sp>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Chart, scatter chart&#10;&#10;Description automatically generated">
            <a:extLst>
              <a:ext uri="{FF2B5EF4-FFF2-40B4-BE49-F238E27FC236}">
                <a16:creationId xmlns:a16="http://schemas.microsoft.com/office/drawing/2014/main" id="{EF70A260-F93D-BF85-6743-17229AD77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839" y="1670817"/>
            <a:ext cx="5650322" cy="4506131"/>
          </a:xfrm>
          <a:prstGeom prst="rect">
            <a:avLst/>
          </a:prstGeom>
        </p:spPr>
      </p:pic>
    </p:spTree>
    <p:extLst>
      <p:ext uri="{BB962C8B-B14F-4D97-AF65-F5344CB8AC3E}">
        <p14:creationId xmlns:p14="http://schemas.microsoft.com/office/powerpoint/2010/main" val="45013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717D41-85DB-1931-E6A8-5BA697B85973}"/>
              </a:ext>
            </a:extLst>
          </p:cNvPr>
          <p:cNvSpPr>
            <a:spLocks noGrp="1"/>
          </p:cNvSpPr>
          <p:nvPr>
            <p:ph type="title"/>
          </p:nvPr>
        </p:nvSpPr>
        <p:spPr>
          <a:xfrm>
            <a:off x="5297762" y="329184"/>
            <a:ext cx="6251110" cy="1783080"/>
          </a:xfrm>
        </p:spPr>
        <p:txBody>
          <a:bodyPr anchor="b">
            <a:normAutofit/>
          </a:bodyPr>
          <a:lstStyle/>
          <a:p>
            <a:r>
              <a:rPr lang="en-US" sz="5400"/>
              <a:t>Performance Task 1</a:t>
            </a:r>
          </a:p>
        </p:txBody>
      </p:sp>
      <p:pic>
        <p:nvPicPr>
          <p:cNvPr id="5" name="Picture 4" descr="Different coloured organisers">
            <a:extLst>
              <a:ext uri="{FF2B5EF4-FFF2-40B4-BE49-F238E27FC236}">
                <a16:creationId xmlns:a16="http://schemas.microsoft.com/office/drawing/2014/main" id="{11AD50AF-4196-A92C-17C9-CE9F77E8F7EE}"/>
              </a:ext>
            </a:extLst>
          </p:cNvPr>
          <p:cNvPicPr>
            <a:picLocks noChangeAspect="1"/>
          </p:cNvPicPr>
          <p:nvPr/>
        </p:nvPicPr>
        <p:blipFill rotWithShape="1">
          <a:blip r:embed="rId3"/>
          <a:srcRect l="29510" r="2940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863EE0-9993-BADF-63C5-E79296CD048A}"/>
              </a:ext>
            </a:extLst>
          </p:cNvPr>
          <p:cNvSpPr>
            <a:spLocks noGrp="1"/>
          </p:cNvSpPr>
          <p:nvPr>
            <p:ph idx="1"/>
          </p:nvPr>
        </p:nvSpPr>
        <p:spPr>
          <a:xfrm>
            <a:off x="5297762" y="2706624"/>
            <a:ext cx="6251110" cy="3483864"/>
          </a:xfrm>
        </p:spPr>
        <p:txBody>
          <a:bodyPr>
            <a:normAutofit/>
          </a:bodyPr>
          <a:lstStyle/>
          <a:p>
            <a:pPr lvl="0"/>
            <a:r>
              <a:rPr lang="en-US" sz="2200"/>
              <a:t>Given: Data Dictionary and Associated Data Set</a:t>
            </a:r>
          </a:p>
          <a:p>
            <a:pPr lvl="0"/>
            <a:r>
              <a:rPr lang="en-US" sz="2200"/>
              <a:t>Objective: Using Classification Analysis, analyze the data set to answer a beneficial question for the business. </a:t>
            </a:r>
          </a:p>
        </p:txBody>
      </p:sp>
    </p:spTree>
    <p:extLst>
      <p:ext uri="{BB962C8B-B14F-4D97-AF65-F5344CB8AC3E}">
        <p14:creationId xmlns:p14="http://schemas.microsoft.com/office/powerpoint/2010/main" val="3110482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 name="Rectangle 13">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0A6F261-5635-3E64-5E81-BADF329EA4B5}"/>
              </a:ext>
            </a:extLst>
          </p:cNvPr>
          <p:cNvSpPr>
            <a:spLocks noGrp="1"/>
          </p:cNvSpPr>
          <p:nvPr>
            <p:ph type="title"/>
          </p:nvPr>
        </p:nvSpPr>
        <p:spPr>
          <a:xfrm>
            <a:off x="643467" y="321734"/>
            <a:ext cx="10905066" cy="1135737"/>
          </a:xfrm>
        </p:spPr>
        <p:txBody>
          <a:bodyPr>
            <a:normAutofit/>
          </a:bodyPr>
          <a:lstStyle/>
          <a:p>
            <a:r>
              <a:rPr lang="en-US" sz="3600"/>
              <a:t>Classification Model: Testing Data Plot</a:t>
            </a:r>
          </a:p>
        </p:txBody>
      </p:sp>
      <p:grpSp>
        <p:nvGrpSpPr>
          <p:cNvPr id="17"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Chart, scatter chart&#10;&#10;Description automatically generated">
            <a:extLst>
              <a:ext uri="{FF2B5EF4-FFF2-40B4-BE49-F238E27FC236}">
                <a16:creationId xmlns:a16="http://schemas.microsoft.com/office/drawing/2014/main" id="{B09076F9-D4F1-4C92-C40D-F92B5B200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625" y="1605490"/>
            <a:ext cx="6828750" cy="5104491"/>
          </a:xfrm>
          <a:prstGeom prst="rect">
            <a:avLst/>
          </a:prstGeom>
        </p:spPr>
      </p:pic>
    </p:spTree>
    <p:extLst>
      <p:ext uri="{BB962C8B-B14F-4D97-AF65-F5344CB8AC3E}">
        <p14:creationId xmlns:p14="http://schemas.microsoft.com/office/powerpoint/2010/main" val="607531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D3F904-9DEA-3129-1BE8-EC6D1BA7791D}"/>
              </a:ext>
            </a:extLst>
          </p:cNvPr>
          <p:cNvSpPr>
            <a:spLocks noGrp="1"/>
          </p:cNvSpPr>
          <p:nvPr>
            <p:ph type="title"/>
          </p:nvPr>
        </p:nvSpPr>
        <p:spPr>
          <a:xfrm>
            <a:off x="643467" y="321734"/>
            <a:ext cx="4970877" cy="1135737"/>
          </a:xfrm>
        </p:spPr>
        <p:txBody>
          <a:bodyPr>
            <a:normAutofit/>
          </a:bodyPr>
          <a:lstStyle/>
          <a:p>
            <a:r>
              <a:rPr lang="en-US" sz="3600"/>
              <a:t>Classification Model: Model Creation</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FB65D786-12DF-271D-AE6C-7978F3BAE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84" y="2680261"/>
            <a:ext cx="4332866" cy="1497477"/>
          </a:xfrm>
          <a:prstGeom prst="rect">
            <a:avLst/>
          </a:prstGeom>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0E2B5296-66E3-5AF9-363C-00472C516C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624" y="4587368"/>
            <a:ext cx="6835219" cy="1384129"/>
          </a:xfrm>
          <a:prstGeom prst="rect">
            <a:avLst/>
          </a:prstGeom>
        </p:spPr>
      </p:pic>
      <p:pic>
        <p:nvPicPr>
          <p:cNvPr id="4" name="Content Placeholder 3" descr="Graphical user interface, text, application&#10;&#10;Description automatically generated">
            <a:extLst>
              <a:ext uri="{FF2B5EF4-FFF2-40B4-BE49-F238E27FC236}">
                <a16:creationId xmlns:a16="http://schemas.microsoft.com/office/drawing/2014/main" id="{4F3883E7-A655-64AA-1CD5-7CB0F049E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5147" y="2680261"/>
            <a:ext cx="4467887" cy="1550082"/>
          </a:xfrm>
          <a:prstGeom prst="rect">
            <a:avLst/>
          </a:prstGeom>
        </p:spPr>
      </p:pic>
    </p:spTree>
    <p:extLst>
      <p:ext uri="{BB962C8B-B14F-4D97-AF65-F5344CB8AC3E}">
        <p14:creationId xmlns:p14="http://schemas.microsoft.com/office/powerpoint/2010/main" val="900268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D3F904-9DEA-3129-1BE8-EC6D1BA7791D}"/>
              </a:ext>
            </a:extLst>
          </p:cNvPr>
          <p:cNvSpPr>
            <a:spLocks noGrp="1"/>
          </p:cNvSpPr>
          <p:nvPr>
            <p:ph type="title"/>
          </p:nvPr>
        </p:nvSpPr>
        <p:spPr>
          <a:xfrm>
            <a:off x="643467" y="321734"/>
            <a:ext cx="9867515" cy="1135737"/>
          </a:xfrm>
        </p:spPr>
        <p:txBody>
          <a:bodyPr>
            <a:normAutofit/>
          </a:bodyPr>
          <a:lstStyle/>
          <a:p>
            <a:r>
              <a:rPr lang="en-US" sz="3600" dirty="0"/>
              <a:t>Classification Model: Accuracy Score</a:t>
            </a:r>
          </a:p>
        </p:txBody>
      </p:sp>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3" descr="Graphical user interface, text&#10;&#10;Description automatically generated with medium confidence">
            <a:extLst>
              <a:ext uri="{FF2B5EF4-FFF2-40B4-BE49-F238E27FC236}">
                <a16:creationId xmlns:a16="http://schemas.microsoft.com/office/drawing/2014/main" id="{B802F9F7-9354-FA0D-DF15-FBD643F379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3850" y="2653384"/>
            <a:ext cx="6564299" cy="1656412"/>
          </a:xfrm>
          <a:prstGeom prst="rect">
            <a:avLst/>
          </a:prstGeom>
        </p:spPr>
      </p:pic>
    </p:spTree>
    <p:extLst>
      <p:ext uri="{BB962C8B-B14F-4D97-AF65-F5344CB8AC3E}">
        <p14:creationId xmlns:p14="http://schemas.microsoft.com/office/powerpoint/2010/main" val="1745980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4" name="Rectangle 13">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25D3F904-9DEA-3129-1BE8-EC6D1BA7791D}"/>
              </a:ext>
            </a:extLst>
          </p:cNvPr>
          <p:cNvSpPr>
            <a:spLocks noGrp="1"/>
          </p:cNvSpPr>
          <p:nvPr>
            <p:ph type="title"/>
          </p:nvPr>
        </p:nvSpPr>
        <p:spPr>
          <a:xfrm>
            <a:off x="643467" y="321734"/>
            <a:ext cx="10905066" cy="1135737"/>
          </a:xfrm>
        </p:spPr>
        <p:txBody>
          <a:bodyPr>
            <a:normAutofit/>
          </a:bodyPr>
          <a:lstStyle/>
          <a:p>
            <a:r>
              <a:rPr lang="en-US" sz="3600"/>
              <a:t>Classification Model: Hyperparameter Tuning</a:t>
            </a:r>
          </a:p>
        </p:txBody>
      </p:sp>
      <p:pic>
        <p:nvPicPr>
          <p:cNvPr id="4" name="Content Placeholder 3" descr="Text&#10;&#10;Description automatically generated">
            <a:extLst>
              <a:ext uri="{FF2B5EF4-FFF2-40B4-BE49-F238E27FC236}">
                <a16:creationId xmlns:a16="http://schemas.microsoft.com/office/drawing/2014/main" id="{8C663C39-36B4-F5A4-7E60-EBF9E41DF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430849"/>
            <a:ext cx="5791199" cy="5255512"/>
          </a:xfrm>
          <a:prstGeom prst="rect">
            <a:avLst/>
          </a:prstGeom>
        </p:spPr>
      </p:pic>
      <p:grpSp>
        <p:nvGrpSpPr>
          <p:cNvPr id="17" name="Group 16">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8" name="Isosceles Triangle 17">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8678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F521EC-14DC-A7AC-A28E-683729D5FEED}"/>
              </a:ext>
            </a:extLst>
          </p:cNvPr>
          <p:cNvSpPr>
            <a:spLocks noGrp="1"/>
          </p:cNvSpPr>
          <p:nvPr>
            <p:ph type="title"/>
          </p:nvPr>
        </p:nvSpPr>
        <p:spPr>
          <a:xfrm>
            <a:off x="643467" y="321734"/>
            <a:ext cx="10905066" cy="1135737"/>
          </a:xfrm>
        </p:spPr>
        <p:txBody>
          <a:bodyPr>
            <a:normAutofit/>
          </a:bodyPr>
          <a:lstStyle/>
          <a:p>
            <a:r>
              <a:rPr lang="en-US" sz="3600"/>
              <a:t>Classification Model: Training Data Run</a:t>
            </a:r>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Table&#10;&#10;Description automatically generated">
            <a:extLst>
              <a:ext uri="{FF2B5EF4-FFF2-40B4-BE49-F238E27FC236}">
                <a16:creationId xmlns:a16="http://schemas.microsoft.com/office/drawing/2014/main" id="{07F17951-337E-FC74-73FB-9B4DE15F1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259" y="3834278"/>
            <a:ext cx="4357479" cy="2376807"/>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Graphical user interface, text, application&#10;&#10;Description automatically generated">
            <a:extLst>
              <a:ext uri="{FF2B5EF4-FFF2-40B4-BE49-F238E27FC236}">
                <a16:creationId xmlns:a16="http://schemas.microsoft.com/office/drawing/2014/main" id="{F76A68F3-E4B8-5AE9-5F07-28F695F4B5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236" y="1457471"/>
            <a:ext cx="6173527" cy="2376807"/>
          </a:xfrm>
          <a:prstGeom prst="rect">
            <a:avLst/>
          </a:prstGeom>
        </p:spPr>
      </p:pic>
    </p:spTree>
    <p:extLst>
      <p:ext uri="{BB962C8B-B14F-4D97-AF65-F5344CB8AC3E}">
        <p14:creationId xmlns:p14="http://schemas.microsoft.com/office/powerpoint/2010/main" val="102261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BD35D6-C790-8102-933C-5C0EB5409A8F}"/>
              </a:ext>
            </a:extLst>
          </p:cNvPr>
          <p:cNvSpPr>
            <a:spLocks noGrp="1"/>
          </p:cNvSpPr>
          <p:nvPr>
            <p:ph type="title"/>
          </p:nvPr>
        </p:nvSpPr>
        <p:spPr>
          <a:xfrm>
            <a:off x="643467" y="321734"/>
            <a:ext cx="10905066" cy="1135737"/>
          </a:xfrm>
        </p:spPr>
        <p:txBody>
          <a:bodyPr>
            <a:normAutofit/>
          </a:bodyPr>
          <a:lstStyle/>
          <a:p>
            <a:r>
              <a:rPr lang="en-US" sz="3600"/>
              <a:t>Classification Model: All Data Run</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Table&#10;&#10;Description automatically generated">
            <a:extLst>
              <a:ext uri="{FF2B5EF4-FFF2-40B4-BE49-F238E27FC236}">
                <a16:creationId xmlns:a16="http://schemas.microsoft.com/office/drawing/2014/main" id="{B04EC850-484D-A437-9861-8095DABD0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170" y="1660922"/>
            <a:ext cx="8583659" cy="3948481"/>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0865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D0AE33-9EFD-533C-7DCA-9F130AD83D9C}"/>
              </a:ext>
            </a:extLst>
          </p:cNvPr>
          <p:cNvSpPr>
            <a:spLocks noGrp="1"/>
          </p:cNvSpPr>
          <p:nvPr>
            <p:ph type="title"/>
          </p:nvPr>
        </p:nvSpPr>
        <p:spPr>
          <a:xfrm>
            <a:off x="643467" y="321734"/>
            <a:ext cx="10905066" cy="1135737"/>
          </a:xfrm>
        </p:spPr>
        <p:txBody>
          <a:bodyPr>
            <a:normAutofit/>
          </a:bodyPr>
          <a:lstStyle/>
          <a:p>
            <a:r>
              <a:rPr lang="en-US" sz="3600"/>
              <a:t>Classification Model: Final Plot</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Chart, scatter chart&#10;&#10;Description automatically generated">
            <a:extLst>
              <a:ext uri="{FF2B5EF4-FFF2-40B4-BE49-F238E27FC236}">
                <a16:creationId xmlns:a16="http://schemas.microsoft.com/office/drawing/2014/main" id="{E457C28E-4A4A-6CDC-F7BE-9E69DA0BE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326" y="1669993"/>
            <a:ext cx="6428509" cy="4660669"/>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50508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1C832-67BF-C0DC-8A91-6F39751AFAD8}"/>
              </a:ext>
            </a:extLst>
          </p:cNvPr>
          <p:cNvSpPr>
            <a:spLocks noGrp="1"/>
          </p:cNvSpPr>
          <p:nvPr>
            <p:ph type="title"/>
          </p:nvPr>
        </p:nvSpPr>
        <p:spPr>
          <a:xfrm>
            <a:off x="643467" y="321734"/>
            <a:ext cx="10905066" cy="1135737"/>
          </a:xfrm>
        </p:spPr>
        <p:txBody>
          <a:bodyPr>
            <a:normAutofit/>
          </a:bodyPr>
          <a:lstStyle/>
          <a:p>
            <a:r>
              <a:rPr lang="en-US" sz="3600"/>
              <a:t>Analysis: Confusion Matrix</a:t>
            </a:r>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Chart, treemap chart&#10;&#10;Description automatically generated">
            <a:extLst>
              <a:ext uri="{FF2B5EF4-FFF2-40B4-BE49-F238E27FC236}">
                <a16:creationId xmlns:a16="http://schemas.microsoft.com/office/drawing/2014/main" id="{1AD68F90-6DE0-6827-F464-A135F072F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891" y="1709568"/>
            <a:ext cx="6069493" cy="4294706"/>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1C3EA4B0-3CBF-3316-7204-35A542178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5926" y="2332844"/>
            <a:ext cx="3047033" cy="2741153"/>
          </a:xfrm>
          <a:prstGeom prst="rect">
            <a:avLst/>
          </a:prstGeom>
        </p:spPr>
      </p:pic>
    </p:spTree>
    <p:extLst>
      <p:ext uri="{BB962C8B-B14F-4D97-AF65-F5344CB8AC3E}">
        <p14:creationId xmlns:p14="http://schemas.microsoft.com/office/powerpoint/2010/main" val="96411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FFB6AF-C3CB-A369-CE40-B637A53270DD}"/>
              </a:ext>
            </a:extLst>
          </p:cNvPr>
          <p:cNvSpPr>
            <a:spLocks noGrp="1"/>
          </p:cNvSpPr>
          <p:nvPr>
            <p:ph type="title"/>
          </p:nvPr>
        </p:nvSpPr>
        <p:spPr>
          <a:xfrm>
            <a:off x="643467" y="321734"/>
            <a:ext cx="10905066" cy="1135737"/>
          </a:xfrm>
        </p:spPr>
        <p:txBody>
          <a:bodyPr>
            <a:normAutofit/>
          </a:bodyPr>
          <a:lstStyle/>
          <a:p>
            <a:r>
              <a:rPr lang="en-US" sz="3600"/>
              <a:t>Analysis: Receiver Operating Curve</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Chart, line chart&#10;&#10;Description automatically generated">
            <a:extLst>
              <a:ext uri="{FF2B5EF4-FFF2-40B4-BE49-F238E27FC236}">
                <a16:creationId xmlns:a16="http://schemas.microsoft.com/office/drawing/2014/main" id="{A950DBC9-C5A8-DDFA-7BE7-CB71D018C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842" y="1457471"/>
            <a:ext cx="7312316" cy="488538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47884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29473B-4921-345C-61D2-E4BD80FD8245}"/>
              </a:ext>
            </a:extLst>
          </p:cNvPr>
          <p:cNvSpPr>
            <a:spLocks noGrp="1"/>
          </p:cNvSpPr>
          <p:nvPr>
            <p:ph type="title"/>
          </p:nvPr>
        </p:nvSpPr>
        <p:spPr>
          <a:xfrm>
            <a:off x="643467" y="321734"/>
            <a:ext cx="10905066" cy="1135737"/>
          </a:xfrm>
        </p:spPr>
        <p:txBody>
          <a:bodyPr>
            <a:normAutofit/>
          </a:bodyPr>
          <a:lstStyle/>
          <a:p>
            <a:r>
              <a:rPr lang="en-US" sz="3600"/>
              <a:t>Results</a:t>
            </a:r>
          </a:p>
        </p:txBody>
      </p:sp>
      <p:sp>
        <p:nvSpPr>
          <p:cNvPr id="3" name="Content Placeholder 2">
            <a:extLst>
              <a:ext uri="{FF2B5EF4-FFF2-40B4-BE49-F238E27FC236}">
                <a16:creationId xmlns:a16="http://schemas.microsoft.com/office/drawing/2014/main" id="{B24648D8-70C2-3617-122A-E387C635F826}"/>
              </a:ext>
            </a:extLst>
          </p:cNvPr>
          <p:cNvSpPr>
            <a:spLocks noGrp="1"/>
          </p:cNvSpPr>
          <p:nvPr>
            <p:ph idx="1"/>
          </p:nvPr>
        </p:nvSpPr>
        <p:spPr>
          <a:xfrm>
            <a:off x="643469" y="1782981"/>
            <a:ext cx="4008384" cy="4393982"/>
          </a:xfrm>
        </p:spPr>
        <p:txBody>
          <a:bodyPr>
            <a:normAutofit/>
          </a:bodyPr>
          <a:lstStyle/>
          <a:p>
            <a:r>
              <a:rPr lang="en-US" sz="2000" dirty="0"/>
              <a:t>Model Accuracy: 82%</a:t>
            </a:r>
          </a:p>
          <a:p>
            <a:r>
              <a:rPr lang="en-US" sz="2000" dirty="0"/>
              <a:t>Control Customer: 71% chance of Churn = True</a:t>
            </a:r>
          </a:p>
          <a:p>
            <a:r>
              <a:rPr lang="en-US" sz="2000" dirty="0"/>
              <a:t>Limitation: Variable Selection</a:t>
            </a:r>
          </a:p>
          <a:p>
            <a:r>
              <a:rPr lang="en-US" sz="2000" dirty="0"/>
              <a:t>7 Nearest Neighbors:</a:t>
            </a:r>
          </a:p>
          <a:p>
            <a:pPr lvl="1"/>
            <a:endParaRPr lang="en-US" sz="2000" dirty="0"/>
          </a:p>
          <a:p>
            <a:endParaRPr lang="en-US" sz="2000" dirty="0"/>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4">
            <a:extLst>
              <a:ext uri="{FF2B5EF4-FFF2-40B4-BE49-F238E27FC236}">
                <a16:creationId xmlns:a16="http://schemas.microsoft.com/office/drawing/2014/main" id="{BFFC4689-7593-443C-4266-05A519542302}"/>
              </a:ext>
            </a:extLst>
          </p:cNvPr>
          <p:cNvGraphicFramePr>
            <a:graphicFrameLocks noGrp="1"/>
          </p:cNvGraphicFramePr>
          <p:nvPr>
            <p:extLst>
              <p:ext uri="{D42A27DB-BD31-4B8C-83A1-F6EECF244321}">
                <p14:modId xmlns:p14="http://schemas.microsoft.com/office/powerpoint/2010/main" val="1581043930"/>
              </p:ext>
            </p:extLst>
          </p:nvPr>
        </p:nvGraphicFramePr>
        <p:xfrm>
          <a:off x="5660853" y="1782981"/>
          <a:ext cx="5522146" cy="4361893"/>
        </p:xfrm>
        <a:graphic>
          <a:graphicData uri="http://schemas.openxmlformats.org/drawingml/2006/table">
            <a:tbl>
              <a:tblPr firstRow="1" bandRow="1">
                <a:tableStyleId>{5C22544A-7EE6-4342-B048-85BDC9FD1C3A}</a:tableStyleId>
              </a:tblPr>
              <a:tblGrid>
                <a:gridCol w="1630318">
                  <a:extLst>
                    <a:ext uri="{9D8B030D-6E8A-4147-A177-3AD203B41FA5}">
                      <a16:colId xmlns:a16="http://schemas.microsoft.com/office/drawing/2014/main" val="2853413623"/>
                    </a:ext>
                  </a:extLst>
                </a:gridCol>
                <a:gridCol w="1170403">
                  <a:extLst>
                    <a:ext uri="{9D8B030D-6E8A-4147-A177-3AD203B41FA5}">
                      <a16:colId xmlns:a16="http://schemas.microsoft.com/office/drawing/2014/main" val="3762652605"/>
                    </a:ext>
                  </a:extLst>
                </a:gridCol>
                <a:gridCol w="1297276">
                  <a:extLst>
                    <a:ext uri="{9D8B030D-6E8A-4147-A177-3AD203B41FA5}">
                      <a16:colId xmlns:a16="http://schemas.microsoft.com/office/drawing/2014/main" val="1887568548"/>
                    </a:ext>
                  </a:extLst>
                </a:gridCol>
                <a:gridCol w="1424149">
                  <a:extLst>
                    <a:ext uri="{9D8B030D-6E8A-4147-A177-3AD203B41FA5}">
                      <a16:colId xmlns:a16="http://schemas.microsoft.com/office/drawing/2014/main" val="1751762906"/>
                    </a:ext>
                  </a:extLst>
                </a:gridCol>
              </a:tblGrid>
              <a:tr h="844974">
                <a:tc>
                  <a:txBody>
                    <a:bodyPr/>
                    <a:lstStyle/>
                    <a:p>
                      <a:r>
                        <a:rPr lang="en-US" sz="2200"/>
                        <a:t>Customer Record</a:t>
                      </a:r>
                    </a:p>
                  </a:txBody>
                  <a:tcPr marL="114186" marR="114186" marT="57093" marB="57093"/>
                </a:tc>
                <a:tc>
                  <a:txBody>
                    <a:bodyPr/>
                    <a:lstStyle/>
                    <a:p>
                      <a:r>
                        <a:rPr lang="en-US" sz="2200"/>
                        <a:t>Churn</a:t>
                      </a:r>
                    </a:p>
                  </a:txBody>
                  <a:tcPr marL="114186" marR="114186" marT="57093" marB="57093"/>
                </a:tc>
                <a:tc>
                  <a:txBody>
                    <a:bodyPr/>
                    <a:lstStyle/>
                    <a:p>
                      <a:r>
                        <a:rPr lang="en-US" sz="2200"/>
                        <a:t>Tenure</a:t>
                      </a:r>
                    </a:p>
                  </a:txBody>
                  <a:tcPr marL="114186" marR="114186" marT="57093" marB="57093"/>
                </a:tc>
                <a:tc>
                  <a:txBody>
                    <a:bodyPr/>
                    <a:lstStyle/>
                    <a:p>
                      <a:r>
                        <a:rPr lang="en-US" sz="2200"/>
                        <a:t>Monthly Charge</a:t>
                      </a:r>
                    </a:p>
                  </a:txBody>
                  <a:tcPr marL="114186" marR="114186" marT="57093" marB="57093"/>
                </a:tc>
                <a:extLst>
                  <a:ext uri="{0D108BD9-81ED-4DB2-BD59-A6C34878D82A}">
                    <a16:rowId xmlns:a16="http://schemas.microsoft.com/office/drawing/2014/main" val="3363477509"/>
                  </a:ext>
                </a:extLst>
              </a:tr>
              <a:tr h="502417">
                <a:tc>
                  <a:txBody>
                    <a:bodyPr/>
                    <a:lstStyle/>
                    <a:p>
                      <a:r>
                        <a:rPr lang="en-US" sz="2200"/>
                        <a:t>4283</a:t>
                      </a:r>
                    </a:p>
                  </a:txBody>
                  <a:tcPr marL="114186" marR="114186" marT="57093" marB="57093"/>
                </a:tc>
                <a:tc>
                  <a:txBody>
                    <a:bodyPr/>
                    <a:lstStyle/>
                    <a:p>
                      <a:r>
                        <a:rPr lang="en-US" sz="2200"/>
                        <a:t>True</a:t>
                      </a:r>
                    </a:p>
                  </a:txBody>
                  <a:tcPr marL="114186" marR="114186" marT="57093" marB="57093"/>
                </a:tc>
                <a:tc>
                  <a:txBody>
                    <a:bodyPr/>
                    <a:lstStyle/>
                    <a:p>
                      <a:r>
                        <a:rPr lang="en-US" sz="2200"/>
                        <a:t>1.523</a:t>
                      </a:r>
                    </a:p>
                  </a:txBody>
                  <a:tcPr marL="114186" marR="114186" marT="57093" marB="57093"/>
                </a:tc>
                <a:tc>
                  <a:txBody>
                    <a:bodyPr/>
                    <a:lstStyle/>
                    <a:p>
                      <a:r>
                        <a:rPr lang="en-US" sz="2200"/>
                        <a:t>174.988</a:t>
                      </a:r>
                    </a:p>
                  </a:txBody>
                  <a:tcPr marL="114186" marR="114186" marT="57093" marB="57093"/>
                </a:tc>
                <a:extLst>
                  <a:ext uri="{0D108BD9-81ED-4DB2-BD59-A6C34878D82A}">
                    <a16:rowId xmlns:a16="http://schemas.microsoft.com/office/drawing/2014/main" val="805355871"/>
                  </a:ext>
                </a:extLst>
              </a:tr>
              <a:tr h="502417">
                <a:tc>
                  <a:txBody>
                    <a:bodyPr/>
                    <a:lstStyle/>
                    <a:p>
                      <a:r>
                        <a:rPr lang="en-US" sz="2200"/>
                        <a:t>2366</a:t>
                      </a:r>
                    </a:p>
                  </a:txBody>
                  <a:tcPr marL="114186" marR="114186" marT="57093" marB="57093"/>
                </a:tc>
                <a:tc>
                  <a:txBody>
                    <a:bodyPr/>
                    <a:lstStyle/>
                    <a:p>
                      <a:r>
                        <a:rPr lang="en-US" sz="2200"/>
                        <a:t>True</a:t>
                      </a:r>
                    </a:p>
                  </a:txBody>
                  <a:tcPr marL="114186" marR="114186" marT="57093" marB="57093"/>
                </a:tc>
                <a:tc>
                  <a:txBody>
                    <a:bodyPr/>
                    <a:lstStyle/>
                    <a:p>
                      <a:r>
                        <a:rPr lang="en-US" sz="2200"/>
                        <a:t>1.583</a:t>
                      </a:r>
                    </a:p>
                  </a:txBody>
                  <a:tcPr marL="114186" marR="114186" marT="57093" marB="57093"/>
                </a:tc>
                <a:tc>
                  <a:txBody>
                    <a:bodyPr/>
                    <a:lstStyle/>
                    <a:p>
                      <a:r>
                        <a:rPr lang="en-US" sz="2200"/>
                        <a:t>174.970</a:t>
                      </a:r>
                    </a:p>
                  </a:txBody>
                  <a:tcPr marL="114186" marR="114186" marT="57093" marB="57093"/>
                </a:tc>
                <a:extLst>
                  <a:ext uri="{0D108BD9-81ED-4DB2-BD59-A6C34878D82A}">
                    <a16:rowId xmlns:a16="http://schemas.microsoft.com/office/drawing/2014/main" val="3678776175"/>
                  </a:ext>
                </a:extLst>
              </a:tr>
              <a:tr h="502417">
                <a:tc>
                  <a:txBody>
                    <a:bodyPr/>
                    <a:lstStyle/>
                    <a:p>
                      <a:r>
                        <a:rPr lang="en-US" sz="2200"/>
                        <a:t>3259</a:t>
                      </a:r>
                    </a:p>
                  </a:txBody>
                  <a:tcPr marL="114186" marR="114186" marT="57093" marB="57093"/>
                </a:tc>
                <a:tc>
                  <a:txBody>
                    <a:bodyPr/>
                    <a:lstStyle/>
                    <a:p>
                      <a:r>
                        <a:rPr lang="en-US" sz="2200"/>
                        <a:t>False</a:t>
                      </a:r>
                    </a:p>
                  </a:txBody>
                  <a:tcPr marL="114186" marR="114186" marT="57093" marB="57093"/>
                </a:tc>
                <a:tc>
                  <a:txBody>
                    <a:bodyPr/>
                    <a:lstStyle/>
                    <a:p>
                      <a:r>
                        <a:rPr lang="en-US" sz="2200"/>
                        <a:t>1.611</a:t>
                      </a:r>
                    </a:p>
                  </a:txBody>
                  <a:tcPr marL="114186" marR="114186" marT="57093" marB="57093"/>
                </a:tc>
                <a:tc>
                  <a:txBody>
                    <a:bodyPr/>
                    <a:lstStyle/>
                    <a:p>
                      <a:r>
                        <a:rPr lang="en-US" sz="2200"/>
                        <a:t>174.976</a:t>
                      </a:r>
                    </a:p>
                  </a:txBody>
                  <a:tcPr marL="114186" marR="114186" marT="57093" marB="57093"/>
                </a:tc>
                <a:extLst>
                  <a:ext uri="{0D108BD9-81ED-4DB2-BD59-A6C34878D82A}">
                    <a16:rowId xmlns:a16="http://schemas.microsoft.com/office/drawing/2014/main" val="3967617233"/>
                  </a:ext>
                </a:extLst>
              </a:tr>
              <a:tr h="502417">
                <a:tc>
                  <a:txBody>
                    <a:bodyPr/>
                    <a:lstStyle/>
                    <a:p>
                      <a:r>
                        <a:rPr lang="en-US" sz="2200"/>
                        <a:t>709</a:t>
                      </a:r>
                    </a:p>
                  </a:txBody>
                  <a:tcPr marL="114186" marR="114186" marT="57093" marB="57093"/>
                </a:tc>
                <a:tc>
                  <a:txBody>
                    <a:bodyPr/>
                    <a:lstStyle/>
                    <a:p>
                      <a:r>
                        <a:rPr lang="en-US" sz="2200"/>
                        <a:t>True</a:t>
                      </a:r>
                    </a:p>
                  </a:txBody>
                  <a:tcPr marL="114186" marR="114186" marT="57093" marB="57093"/>
                </a:tc>
                <a:tc>
                  <a:txBody>
                    <a:bodyPr/>
                    <a:lstStyle/>
                    <a:p>
                      <a:r>
                        <a:rPr lang="en-US" sz="2200"/>
                        <a:t>1.725</a:t>
                      </a:r>
                    </a:p>
                  </a:txBody>
                  <a:tcPr marL="114186" marR="114186" marT="57093" marB="57093"/>
                </a:tc>
                <a:tc>
                  <a:txBody>
                    <a:bodyPr/>
                    <a:lstStyle/>
                    <a:p>
                      <a:r>
                        <a:rPr lang="en-US" sz="2200"/>
                        <a:t>174.976</a:t>
                      </a:r>
                    </a:p>
                  </a:txBody>
                  <a:tcPr marL="114186" marR="114186" marT="57093" marB="57093"/>
                </a:tc>
                <a:extLst>
                  <a:ext uri="{0D108BD9-81ED-4DB2-BD59-A6C34878D82A}">
                    <a16:rowId xmlns:a16="http://schemas.microsoft.com/office/drawing/2014/main" val="2096854382"/>
                  </a:ext>
                </a:extLst>
              </a:tr>
              <a:tr h="502417">
                <a:tc>
                  <a:txBody>
                    <a:bodyPr/>
                    <a:lstStyle/>
                    <a:p>
                      <a:r>
                        <a:rPr lang="en-US" sz="2200"/>
                        <a:t>2580</a:t>
                      </a:r>
                    </a:p>
                  </a:txBody>
                  <a:tcPr marL="114186" marR="114186" marT="57093" marB="57093"/>
                </a:tc>
                <a:tc>
                  <a:txBody>
                    <a:bodyPr/>
                    <a:lstStyle/>
                    <a:p>
                      <a:r>
                        <a:rPr lang="en-US" sz="2200"/>
                        <a:t>True</a:t>
                      </a:r>
                    </a:p>
                  </a:txBody>
                  <a:tcPr marL="114186" marR="114186" marT="57093" marB="57093"/>
                </a:tc>
                <a:tc>
                  <a:txBody>
                    <a:bodyPr/>
                    <a:lstStyle/>
                    <a:p>
                      <a:r>
                        <a:rPr lang="en-US" sz="2200"/>
                        <a:t>1.794</a:t>
                      </a:r>
                    </a:p>
                  </a:txBody>
                  <a:tcPr marL="114186" marR="114186" marT="57093" marB="57093"/>
                </a:tc>
                <a:tc>
                  <a:txBody>
                    <a:bodyPr/>
                    <a:lstStyle/>
                    <a:p>
                      <a:r>
                        <a:rPr lang="en-US" sz="2200"/>
                        <a:t>174.977</a:t>
                      </a:r>
                    </a:p>
                  </a:txBody>
                  <a:tcPr marL="114186" marR="114186" marT="57093" marB="57093"/>
                </a:tc>
                <a:extLst>
                  <a:ext uri="{0D108BD9-81ED-4DB2-BD59-A6C34878D82A}">
                    <a16:rowId xmlns:a16="http://schemas.microsoft.com/office/drawing/2014/main" val="4120400888"/>
                  </a:ext>
                </a:extLst>
              </a:tr>
              <a:tr h="502417">
                <a:tc>
                  <a:txBody>
                    <a:bodyPr/>
                    <a:lstStyle/>
                    <a:p>
                      <a:r>
                        <a:rPr lang="en-US" sz="2200"/>
                        <a:t>3261</a:t>
                      </a:r>
                    </a:p>
                  </a:txBody>
                  <a:tcPr marL="114186" marR="114186" marT="57093" marB="57093"/>
                </a:tc>
                <a:tc>
                  <a:txBody>
                    <a:bodyPr/>
                    <a:lstStyle/>
                    <a:p>
                      <a:r>
                        <a:rPr lang="en-US" sz="2200"/>
                        <a:t>True</a:t>
                      </a:r>
                    </a:p>
                  </a:txBody>
                  <a:tcPr marL="114186" marR="114186" marT="57093" marB="57093"/>
                </a:tc>
                <a:tc>
                  <a:txBody>
                    <a:bodyPr/>
                    <a:lstStyle/>
                    <a:p>
                      <a:r>
                        <a:rPr lang="en-US" sz="2200"/>
                        <a:t>1.916</a:t>
                      </a:r>
                    </a:p>
                  </a:txBody>
                  <a:tcPr marL="114186" marR="114186" marT="57093" marB="57093"/>
                </a:tc>
                <a:tc>
                  <a:txBody>
                    <a:bodyPr/>
                    <a:lstStyle/>
                    <a:p>
                      <a:r>
                        <a:rPr lang="en-US" sz="2200"/>
                        <a:t>174.962</a:t>
                      </a:r>
                    </a:p>
                  </a:txBody>
                  <a:tcPr marL="114186" marR="114186" marT="57093" marB="57093"/>
                </a:tc>
                <a:extLst>
                  <a:ext uri="{0D108BD9-81ED-4DB2-BD59-A6C34878D82A}">
                    <a16:rowId xmlns:a16="http://schemas.microsoft.com/office/drawing/2014/main" val="3795774908"/>
                  </a:ext>
                </a:extLst>
              </a:tr>
              <a:tr h="502417">
                <a:tc>
                  <a:txBody>
                    <a:bodyPr/>
                    <a:lstStyle/>
                    <a:p>
                      <a:r>
                        <a:rPr lang="en-US" sz="2200"/>
                        <a:t>582</a:t>
                      </a:r>
                    </a:p>
                  </a:txBody>
                  <a:tcPr marL="114186" marR="114186" marT="57093" marB="57093"/>
                </a:tc>
                <a:tc>
                  <a:txBody>
                    <a:bodyPr/>
                    <a:lstStyle/>
                    <a:p>
                      <a:r>
                        <a:rPr lang="en-US" sz="2200"/>
                        <a:t>False</a:t>
                      </a:r>
                    </a:p>
                  </a:txBody>
                  <a:tcPr marL="114186" marR="114186" marT="57093" marB="57093"/>
                </a:tc>
                <a:tc>
                  <a:txBody>
                    <a:bodyPr/>
                    <a:lstStyle/>
                    <a:p>
                      <a:r>
                        <a:rPr lang="en-US" sz="2200"/>
                        <a:t>2.140</a:t>
                      </a:r>
                    </a:p>
                  </a:txBody>
                  <a:tcPr marL="114186" marR="114186" marT="57093" marB="57093"/>
                </a:tc>
                <a:tc>
                  <a:txBody>
                    <a:bodyPr/>
                    <a:lstStyle/>
                    <a:p>
                      <a:r>
                        <a:rPr lang="en-US" sz="2200"/>
                        <a:t>175.006</a:t>
                      </a:r>
                    </a:p>
                  </a:txBody>
                  <a:tcPr marL="114186" marR="114186" marT="57093" marB="57093"/>
                </a:tc>
                <a:extLst>
                  <a:ext uri="{0D108BD9-81ED-4DB2-BD59-A6C34878D82A}">
                    <a16:rowId xmlns:a16="http://schemas.microsoft.com/office/drawing/2014/main" val="442021438"/>
                  </a:ext>
                </a:extLst>
              </a:tr>
            </a:tbl>
          </a:graphicData>
        </a:graphic>
      </p:graphicFrame>
    </p:spTree>
    <p:extLst>
      <p:ext uri="{BB962C8B-B14F-4D97-AF65-F5344CB8AC3E}">
        <p14:creationId xmlns:p14="http://schemas.microsoft.com/office/powerpoint/2010/main" val="4098526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3765B21F-EB6E-9317-9D83-AA7F8505EC48}"/>
              </a:ext>
            </a:extLst>
          </p:cNvPr>
          <p:cNvSpPr>
            <a:spLocks noGrp="1"/>
          </p:cNvSpPr>
          <p:nvPr>
            <p:ph idx="1"/>
          </p:nvPr>
        </p:nvSpPr>
        <p:spPr>
          <a:xfrm>
            <a:off x="3805569" y="3429000"/>
            <a:ext cx="4566381" cy="1141851"/>
          </a:xfrm>
          <a:noFill/>
        </p:spPr>
        <p:txBody>
          <a:bodyPr vert="horz" lIns="91440" tIns="45720" rIns="91440" bIns="45720" rtlCol="0">
            <a:normAutofit/>
          </a:bodyPr>
          <a:lstStyle/>
          <a:p>
            <a:pPr marL="0" indent="0" algn="ctr">
              <a:buNone/>
            </a:pPr>
            <a:r>
              <a:rPr lang="en-US" sz="2000" kern="1200" dirty="0">
                <a:solidFill>
                  <a:srgbClr val="080808"/>
                </a:solidFill>
                <a:latin typeface="+mn-lt"/>
                <a:ea typeface="+mn-ea"/>
                <a:cs typeface="+mn-cs"/>
              </a:rPr>
              <a:t>Can a new customer can be classified as high or low risk of churn using certain data points in the data set?</a:t>
            </a:r>
          </a:p>
        </p:txBody>
      </p:sp>
      <p:sp>
        <p:nvSpPr>
          <p:cNvPr id="2" name="Title 1">
            <a:extLst>
              <a:ext uri="{FF2B5EF4-FFF2-40B4-BE49-F238E27FC236}">
                <a16:creationId xmlns:a16="http://schemas.microsoft.com/office/drawing/2014/main" id="{B306476D-8B3D-9B50-B7DD-954B2C25F6DC}"/>
              </a:ext>
            </a:extLst>
          </p:cNvPr>
          <p:cNvSpPr>
            <a:spLocks noGrp="1"/>
          </p:cNvSpPr>
          <p:nvPr>
            <p:ph type="title"/>
          </p:nvPr>
        </p:nvSpPr>
        <p:spPr>
          <a:xfrm>
            <a:off x="3204642" y="1831058"/>
            <a:ext cx="5782716" cy="1075360"/>
          </a:xfrm>
          <a:noFill/>
        </p:spPr>
        <p:txBody>
          <a:bodyPr vert="horz" lIns="91440" tIns="45720" rIns="91440" bIns="45720" rtlCol="0" anchor="ctr">
            <a:normAutofit/>
          </a:bodyPr>
          <a:lstStyle/>
          <a:p>
            <a:pPr algn="ctr"/>
            <a:r>
              <a:rPr lang="en-US" kern="1200" dirty="0">
                <a:solidFill>
                  <a:srgbClr val="080808"/>
                </a:solidFill>
                <a:latin typeface="+mj-lt"/>
                <a:ea typeface="+mj-ea"/>
                <a:cs typeface="+mj-cs"/>
              </a:rPr>
              <a:t>Business Question</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48926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8096E2-540A-E9CF-FB0A-A9BF6C16B8A1}"/>
              </a:ext>
            </a:extLst>
          </p:cNvPr>
          <p:cNvSpPr>
            <a:spLocks noGrp="1"/>
          </p:cNvSpPr>
          <p:nvPr>
            <p:ph type="title"/>
          </p:nvPr>
        </p:nvSpPr>
        <p:spPr>
          <a:xfrm>
            <a:off x="643468" y="643467"/>
            <a:ext cx="4804064" cy="5571065"/>
          </a:xfrm>
        </p:spPr>
        <p:txBody>
          <a:bodyPr>
            <a:normAutofit/>
          </a:bodyPr>
          <a:lstStyle/>
          <a:p>
            <a:r>
              <a:rPr lang="en-US" sz="3600"/>
              <a:t>Recommendations</a:t>
            </a:r>
          </a:p>
        </p:txBody>
      </p:sp>
      <p:sp>
        <p:nvSpPr>
          <p:cNvPr id="10" name="Freeform: Shape 9">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82D27EA-85C3-4535-1C73-B70937AC9152}"/>
              </a:ext>
            </a:extLst>
          </p:cNvPr>
          <p:cNvSpPr>
            <a:spLocks noGrp="1"/>
          </p:cNvSpPr>
          <p:nvPr>
            <p:ph idx="1"/>
          </p:nvPr>
        </p:nvSpPr>
        <p:spPr>
          <a:xfrm>
            <a:off x="6090998" y="643467"/>
            <a:ext cx="5457533" cy="5571065"/>
          </a:xfrm>
        </p:spPr>
        <p:txBody>
          <a:bodyPr anchor="ctr">
            <a:normAutofit/>
          </a:bodyPr>
          <a:lstStyle/>
          <a:p>
            <a:r>
              <a:rPr lang="en-US" sz="2000"/>
              <a:t>Additional analysis with other variables</a:t>
            </a:r>
          </a:p>
          <a:p>
            <a:r>
              <a:rPr lang="en-US" sz="2000"/>
              <a:t>Use model to evaluate existing customers</a:t>
            </a:r>
          </a:p>
          <a:p>
            <a:pPr lvl="1"/>
            <a:r>
              <a:rPr lang="en-US" sz="2000"/>
              <a:t>Flag customers at high risk and offer a discount </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5">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4577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D6387FA-C104-6151-BF17-A3051858E20C}"/>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br>
              <a:rPr lang="en-US" kern="1200">
                <a:solidFill>
                  <a:schemeClr val="tx1"/>
                </a:solidFill>
                <a:latin typeface="+mj-lt"/>
                <a:ea typeface="+mj-ea"/>
                <a:cs typeface="+mj-cs"/>
              </a:rPr>
            </a:br>
            <a:r>
              <a:rPr lang="en-US" kern="1200">
                <a:solidFill>
                  <a:schemeClr val="tx1"/>
                </a:solidFill>
                <a:latin typeface="+mj-lt"/>
                <a:ea typeface="+mj-ea"/>
                <a:cs typeface="+mj-cs"/>
              </a:rPr>
              <a:t>Questions</a:t>
            </a:r>
          </a:p>
        </p:txBody>
      </p:sp>
      <p:pic>
        <p:nvPicPr>
          <p:cNvPr id="5" name="Content Placeholder 4" descr="Person with idea concept">
            <a:extLst>
              <a:ext uri="{FF2B5EF4-FFF2-40B4-BE49-F238E27FC236}">
                <a16:creationId xmlns:a16="http://schemas.microsoft.com/office/drawing/2014/main" id="{95A1EF60-CF6C-1517-F9C4-4E0075B9CE9F}"/>
              </a:ext>
            </a:extLst>
          </p:cNvPr>
          <p:cNvPicPr>
            <a:picLocks noGrp="1" noChangeAspect="1"/>
          </p:cNvPicPr>
          <p:nvPr>
            <p:ph idx="1"/>
          </p:nvPr>
        </p:nvPicPr>
        <p:blipFill>
          <a:blip r:embed="rId3"/>
          <a:stretch>
            <a:fillRect/>
          </a:stretch>
        </p:blipFill>
        <p:spPr>
          <a:xfrm>
            <a:off x="5895751" y="1508751"/>
            <a:ext cx="5708649" cy="3810523"/>
          </a:xfrm>
          <a:prstGeom prst="rect">
            <a:avLst/>
          </a:prstGeom>
        </p:spPr>
      </p:pic>
    </p:spTree>
    <p:extLst>
      <p:ext uri="{BB962C8B-B14F-4D97-AF65-F5344CB8AC3E}">
        <p14:creationId xmlns:p14="http://schemas.microsoft.com/office/powerpoint/2010/main" val="186177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6B22A-22FB-355C-246D-F334DC8631D6}"/>
              </a:ext>
            </a:extLst>
          </p:cNvPr>
          <p:cNvSpPr>
            <a:spLocks noGrp="1"/>
          </p:cNvSpPr>
          <p:nvPr>
            <p:ph type="title"/>
          </p:nvPr>
        </p:nvSpPr>
        <p:spPr>
          <a:xfrm>
            <a:off x="5297762" y="329184"/>
            <a:ext cx="6251110" cy="1783080"/>
          </a:xfrm>
        </p:spPr>
        <p:txBody>
          <a:bodyPr anchor="b">
            <a:normAutofit/>
          </a:bodyPr>
          <a:lstStyle/>
          <a:p>
            <a:r>
              <a:rPr lang="en-US" sz="5400"/>
              <a:t>Agenda</a:t>
            </a:r>
          </a:p>
        </p:txBody>
      </p:sp>
      <p:pic>
        <p:nvPicPr>
          <p:cNvPr id="5" name="Picture 4" descr="Desk with productivity items">
            <a:extLst>
              <a:ext uri="{FF2B5EF4-FFF2-40B4-BE49-F238E27FC236}">
                <a16:creationId xmlns:a16="http://schemas.microsoft.com/office/drawing/2014/main" id="{BB85CC2E-5E43-BBF7-8737-C0C3057C3040}"/>
              </a:ext>
            </a:extLst>
          </p:cNvPr>
          <p:cNvPicPr>
            <a:picLocks noChangeAspect="1"/>
          </p:cNvPicPr>
          <p:nvPr/>
        </p:nvPicPr>
        <p:blipFill rotWithShape="1">
          <a:blip r:embed="rId3"/>
          <a:srcRect l="34959" r="1970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2B354C-EADA-C721-AA34-BF9AE2D4D479}"/>
              </a:ext>
            </a:extLst>
          </p:cNvPr>
          <p:cNvSpPr>
            <a:spLocks noGrp="1"/>
          </p:cNvSpPr>
          <p:nvPr>
            <p:ph idx="1"/>
          </p:nvPr>
        </p:nvSpPr>
        <p:spPr>
          <a:xfrm>
            <a:off x="5297762" y="2706624"/>
            <a:ext cx="6251110" cy="3483864"/>
          </a:xfrm>
        </p:spPr>
        <p:txBody>
          <a:bodyPr>
            <a:normAutofit/>
          </a:bodyPr>
          <a:lstStyle/>
          <a:p>
            <a:pPr lvl="0"/>
            <a:r>
              <a:rPr lang="en-US" sz="1900"/>
              <a:t>Data Acquisition</a:t>
            </a:r>
          </a:p>
          <a:p>
            <a:pPr lvl="0"/>
            <a:r>
              <a:rPr lang="en-US" sz="1900"/>
              <a:t>Data Cleaning</a:t>
            </a:r>
          </a:p>
          <a:p>
            <a:pPr lvl="0"/>
            <a:r>
              <a:rPr lang="en-US" sz="1900"/>
              <a:t>Data Exploration</a:t>
            </a:r>
          </a:p>
          <a:p>
            <a:pPr lvl="0"/>
            <a:r>
              <a:rPr lang="en-US" sz="1900"/>
              <a:t>Data Wrangling</a:t>
            </a:r>
          </a:p>
          <a:p>
            <a:pPr lvl="0"/>
            <a:r>
              <a:rPr lang="en-US" sz="1900"/>
              <a:t>Classification Model</a:t>
            </a:r>
          </a:p>
          <a:p>
            <a:pPr lvl="0"/>
            <a:r>
              <a:rPr lang="en-US" sz="1900"/>
              <a:t>Analysis</a:t>
            </a:r>
          </a:p>
          <a:p>
            <a:pPr lvl="0"/>
            <a:r>
              <a:rPr lang="en-US" sz="1900"/>
              <a:t>Results</a:t>
            </a:r>
          </a:p>
          <a:p>
            <a:pPr lvl="0"/>
            <a:r>
              <a:rPr lang="en-US" sz="1900"/>
              <a:t>Recommendations</a:t>
            </a:r>
          </a:p>
          <a:p>
            <a:pPr lvl="0"/>
            <a:r>
              <a:rPr lang="en-US" sz="1900"/>
              <a:t>Questions</a:t>
            </a:r>
          </a:p>
          <a:p>
            <a:endParaRPr lang="en-US" sz="1900"/>
          </a:p>
        </p:txBody>
      </p:sp>
    </p:spTree>
    <p:extLst>
      <p:ext uri="{BB962C8B-B14F-4D97-AF65-F5344CB8AC3E}">
        <p14:creationId xmlns:p14="http://schemas.microsoft.com/office/powerpoint/2010/main" val="1986001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0FF86-1AD3-EEDB-2CA0-2785C3565B03}"/>
              </a:ext>
            </a:extLst>
          </p:cNvPr>
          <p:cNvSpPr>
            <a:spLocks noGrp="1"/>
          </p:cNvSpPr>
          <p:nvPr>
            <p:ph type="title"/>
          </p:nvPr>
        </p:nvSpPr>
        <p:spPr>
          <a:xfrm>
            <a:off x="5297762" y="329184"/>
            <a:ext cx="6251110" cy="1783080"/>
          </a:xfrm>
        </p:spPr>
        <p:txBody>
          <a:bodyPr anchor="b">
            <a:normAutofit/>
          </a:bodyPr>
          <a:lstStyle/>
          <a:p>
            <a:r>
              <a:rPr lang="en-US" sz="5400"/>
              <a:t>K-Nearest Neighbors Classification Analysis</a:t>
            </a:r>
          </a:p>
        </p:txBody>
      </p:sp>
      <p:pic>
        <p:nvPicPr>
          <p:cNvPr id="5" name="Picture 4" descr="One big red drawing pin in front of many smaller black drawing pins">
            <a:extLst>
              <a:ext uri="{FF2B5EF4-FFF2-40B4-BE49-F238E27FC236}">
                <a16:creationId xmlns:a16="http://schemas.microsoft.com/office/drawing/2014/main" id="{2F24ADB3-C8F0-4A11-83EF-735672D1E184}"/>
              </a:ext>
            </a:extLst>
          </p:cNvPr>
          <p:cNvPicPr>
            <a:picLocks noChangeAspect="1"/>
          </p:cNvPicPr>
          <p:nvPr/>
        </p:nvPicPr>
        <p:blipFill rotWithShape="1">
          <a:blip r:embed="rId3"/>
          <a:srcRect l="36323" r="14102"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1B6B4378-BCD4-CB95-E346-0A6B336C39EC}"/>
              </a:ext>
            </a:extLst>
          </p:cNvPr>
          <p:cNvGraphicFramePr>
            <a:graphicFrameLocks noGrp="1"/>
          </p:cNvGraphicFramePr>
          <p:nvPr>
            <p:ph idx="1"/>
            <p:extLst>
              <p:ext uri="{D42A27DB-BD31-4B8C-83A1-F6EECF244321}">
                <p14:modId xmlns:p14="http://schemas.microsoft.com/office/powerpoint/2010/main" val="2328488449"/>
              </p:ext>
            </p:extLst>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76859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12A89C-F4CF-65C9-C5A8-E1D34F52FE19}"/>
              </a:ext>
            </a:extLst>
          </p:cNvPr>
          <p:cNvSpPr>
            <a:spLocks noGrp="1"/>
          </p:cNvSpPr>
          <p:nvPr>
            <p:ph type="title"/>
          </p:nvPr>
        </p:nvSpPr>
        <p:spPr>
          <a:xfrm>
            <a:off x="643467" y="321734"/>
            <a:ext cx="10905066" cy="1135737"/>
          </a:xfrm>
        </p:spPr>
        <p:txBody>
          <a:bodyPr>
            <a:normAutofit/>
          </a:bodyPr>
          <a:lstStyle/>
          <a:p>
            <a:r>
              <a:rPr lang="en-US" sz="3600" dirty="0"/>
              <a:t>Tools</a:t>
            </a:r>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4" descr="Python Logo and symbol, meaning, history, PNG, brand">
            <a:extLst>
              <a:ext uri="{FF2B5EF4-FFF2-40B4-BE49-F238E27FC236}">
                <a16:creationId xmlns:a16="http://schemas.microsoft.com/office/drawing/2014/main" id="{894AF246-6717-E5DB-B57D-47C8868B7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621" y="1632654"/>
            <a:ext cx="25273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Jupyter Notebook Best Practices for Data Science - KDnuggets">
            <a:extLst>
              <a:ext uri="{FF2B5EF4-FFF2-40B4-BE49-F238E27FC236}">
                <a16:creationId xmlns:a16="http://schemas.microsoft.com/office/drawing/2014/main" id="{BA17CB6D-ED8C-1F82-77AC-79460E5C7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1080" y="1632654"/>
            <a:ext cx="2941366" cy="12294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Content Placeholder 3">
            <a:extLst>
              <a:ext uri="{FF2B5EF4-FFF2-40B4-BE49-F238E27FC236}">
                <a16:creationId xmlns:a16="http://schemas.microsoft.com/office/drawing/2014/main" id="{91537736-017B-1303-3529-933ACBA0A5A0}"/>
              </a:ext>
            </a:extLst>
          </p:cNvPr>
          <p:cNvGraphicFramePr>
            <a:graphicFrameLocks noGrp="1"/>
          </p:cNvGraphicFramePr>
          <p:nvPr>
            <p:ph idx="1"/>
            <p:extLst>
              <p:ext uri="{D42A27DB-BD31-4B8C-83A1-F6EECF244321}">
                <p14:modId xmlns:p14="http://schemas.microsoft.com/office/powerpoint/2010/main" val="2742183374"/>
              </p:ext>
            </p:extLst>
          </p:nvPr>
        </p:nvGraphicFramePr>
        <p:xfrm>
          <a:off x="2392218" y="3086894"/>
          <a:ext cx="7777017" cy="3101470"/>
        </p:xfrm>
        <a:graphic>
          <a:graphicData uri="http://schemas.openxmlformats.org/drawingml/2006/table">
            <a:tbl>
              <a:tblPr firstRow="1" firstCol="1" bandRow="1">
                <a:tableStyleId>{FABFCF23-3B69-468F-B69F-88F6DE6A72F2}</a:tableStyleId>
              </a:tblPr>
              <a:tblGrid>
                <a:gridCol w="4035003">
                  <a:extLst>
                    <a:ext uri="{9D8B030D-6E8A-4147-A177-3AD203B41FA5}">
                      <a16:colId xmlns:a16="http://schemas.microsoft.com/office/drawing/2014/main" val="3893233970"/>
                    </a:ext>
                  </a:extLst>
                </a:gridCol>
                <a:gridCol w="3742014">
                  <a:extLst>
                    <a:ext uri="{9D8B030D-6E8A-4147-A177-3AD203B41FA5}">
                      <a16:colId xmlns:a16="http://schemas.microsoft.com/office/drawing/2014/main" val="3191859391"/>
                    </a:ext>
                  </a:extLst>
                </a:gridCol>
              </a:tblGrid>
              <a:tr h="310147">
                <a:tc>
                  <a:txBody>
                    <a:bodyPr/>
                    <a:lstStyle/>
                    <a:p>
                      <a:pPr marL="0" marR="0" algn="ctr">
                        <a:spcBef>
                          <a:spcPts val="0"/>
                        </a:spcBef>
                        <a:spcAft>
                          <a:spcPts val="0"/>
                        </a:spcAft>
                      </a:pPr>
                      <a:r>
                        <a:rPr lang="en-US" sz="1200" dirty="0">
                          <a:effectLst/>
                        </a:rPr>
                        <a:t>Package/ Library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Usage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59218707"/>
                  </a:ext>
                </a:extLst>
              </a:tr>
              <a:tr h="310147">
                <a:tc>
                  <a:txBody>
                    <a:bodyPr/>
                    <a:lstStyle/>
                    <a:p>
                      <a:pPr marL="0" marR="0" algn="ctr">
                        <a:spcBef>
                          <a:spcPts val="0"/>
                        </a:spcBef>
                        <a:spcAft>
                          <a:spcPts val="0"/>
                        </a:spcAft>
                      </a:pPr>
                      <a:r>
                        <a:rPr lang="en-US" sz="1200" dirty="0">
                          <a:effectLst/>
                        </a:rPr>
                        <a:t>Pandas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Data frame reading/writing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93850932"/>
                  </a:ext>
                </a:extLst>
              </a:tr>
              <a:tr h="310147">
                <a:tc>
                  <a:txBody>
                    <a:bodyPr/>
                    <a:lstStyle/>
                    <a:p>
                      <a:pPr marL="0" marR="0" algn="ctr">
                        <a:spcBef>
                          <a:spcPts val="0"/>
                        </a:spcBef>
                        <a:spcAft>
                          <a:spcPts val="0"/>
                        </a:spcAft>
                      </a:pPr>
                      <a:r>
                        <a:rPr lang="en-US" sz="1200" dirty="0" err="1">
                          <a:effectLst/>
                        </a:rPr>
                        <a:t>Numpy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Data frame manipulation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8089710"/>
                  </a:ext>
                </a:extLst>
              </a:tr>
              <a:tr h="310147">
                <a:tc>
                  <a:txBody>
                    <a:bodyPr/>
                    <a:lstStyle/>
                    <a:p>
                      <a:pPr marL="0" marR="0" algn="ctr">
                        <a:spcBef>
                          <a:spcPts val="0"/>
                        </a:spcBef>
                        <a:spcAft>
                          <a:spcPts val="0"/>
                        </a:spcAft>
                      </a:pPr>
                      <a:r>
                        <a:rPr lang="en-US" sz="1200" dirty="0">
                          <a:effectLst/>
                        </a:rPr>
                        <a:t>Matplotlib</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Graphing variable independence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15706505"/>
                  </a:ext>
                </a:extLst>
              </a:tr>
              <a:tr h="620294">
                <a:tc>
                  <a:txBody>
                    <a:bodyPr/>
                    <a:lstStyle/>
                    <a:p>
                      <a:pPr marL="0" marR="0" algn="ctr">
                        <a:spcBef>
                          <a:spcPts val="0"/>
                        </a:spcBef>
                        <a:spcAft>
                          <a:spcPts val="0"/>
                        </a:spcAft>
                      </a:pPr>
                      <a:r>
                        <a:rPr lang="en-US" sz="1200" dirty="0" err="1">
                          <a:effectLst/>
                        </a:rPr>
                        <a:t>Sklearn.feature_selection</a:t>
                      </a:r>
                      <a:r>
                        <a:rPr lang="en-US" sz="1200" dirty="0">
                          <a:effectLst/>
                        </a:rPr>
                        <a:t>: </a:t>
                      </a:r>
                      <a:r>
                        <a:rPr lang="en-US" sz="1200" dirty="0" err="1">
                          <a:effectLst/>
                        </a:rPr>
                        <a:t>SelectKBest.f_classif</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Predictive modeling package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07987026"/>
                  </a:ext>
                </a:extLst>
              </a:tr>
              <a:tr h="310147">
                <a:tc>
                  <a:txBody>
                    <a:bodyPr/>
                    <a:lstStyle/>
                    <a:p>
                      <a:pPr marL="0" marR="0" algn="ctr">
                        <a:spcBef>
                          <a:spcPts val="0"/>
                        </a:spcBef>
                        <a:spcAft>
                          <a:spcPts val="0"/>
                        </a:spcAft>
                      </a:pPr>
                      <a:r>
                        <a:rPr lang="en-US" sz="1200">
                          <a:effectLst/>
                        </a:rPr>
                        <a:t>Sklearn.preprocessing: Scale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Confusion matrix creation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3036906"/>
                  </a:ext>
                </a:extLst>
              </a:tr>
              <a:tr h="620294">
                <a:tc>
                  <a:txBody>
                    <a:bodyPr/>
                    <a:lstStyle/>
                    <a:p>
                      <a:pPr marL="0" marR="0" algn="ctr">
                        <a:spcBef>
                          <a:spcPts val="0"/>
                        </a:spcBef>
                        <a:spcAft>
                          <a:spcPts val="0"/>
                        </a:spcAft>
                      </a:pPr>
                      <a:r>
                        <a:rPr lang="en-US" sz="1200">
                          <a:effectLst/>
                        </a:rPr>
                        <a:t>Sklearn.model_selection: Train_test_split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Performance curve creation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20203171"/>
                  </a:ext>
                </a:extLst>
              </a:tr>
              <a:tr h="310147">
                <a:tc>
                  <a:txBody>
                    <a:bodyPr/>
                    <a:lstStyle/>
                    <a:p>
                      <a:pPr marL="0" marR="0" algn="ctr">
                        <a:spcBef>
                          <a:spcPts val="0"/>
                        </a:spcBef>
                        <a:spcAft>
                          <a:spcPts val="0"/>
                        </a:spcAft>
                      </a:pPr>
                      <a:r>
                        <a:rPr lang="en-US" sz="1200">
                          <a:effectLst/>
                        </a:rPr>
                        <a:t>Sklearn.pipeline: Pipeline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Building classification trees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9950879"/>
                  </a:ext>
                </a:extLst>
              </a:tr>
            </a:tbl>
          </a:graphicData>
        </a:graphic>
      </p:graphicFrame>
    </p:spTree>
    <p:extLst>
      <p:ext uri="{BB962C8B-B14F-4D97-AF65-F5344CB8AC3E}">
        <p14:creationId xmlns:p14="http://schemas.microsoft.com/office/powerpoint/2010/main" val="2233023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12A89C-F4CF-65C9-C5A8-E1D34F52FE19}"/>
              </a:ext>
            </a:extLst>
          </p:cNvPr>
          <p:cNvSpPr>
            <a:spLocks noGrp="1"/>
          </p:cNvSpPr>
          <p:nvPr>
            <p:ph type="title"/>
          </p:nvPr>
        </p:nvSpPr>
        <p:spPr>
          <a:xfrm>
            <a:off x="643467" y="321734"/>
            <a:ext cx="10905066" cy="1135737"/>
          </a:xfrm>
        </p:spPr>
        <p:txBody>
          <a:bodyPr>
            <a:normAutofit/>
          </a:bodyPr>
          <a:lstStyle/>
          <a:p>
            <a:r>
              <a:rPr lang="en-US" sz="3600"/>
              <a:t>Data Acquisition: Libraries</a:t>
            </a:r>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Content Placeholder 3" descr="Text&#10;&#10;Description automatically generated">
            <a:extLst>
              <a:ext uri="{FF2B5EF4-FFF2-40B4-BE49-F238E27FC236}">
                <a16:creationId xmlns:a16="http://schemas.microsoft.com/office/drawing/2014/main" id="{4B5A6E91-56F3-A216-C49B-5E68C0851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060" y="1457471"/>
            <a:ext cx="3751904" cy="3992412"/>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Graphical user interface, text, application&#10;&#10;Description automatically generated">
            <a:extLst>
              <a:ext uri="{FF2B5EF4-FFF2-40B4-BE49-F238E27FC236}">
                <a16:creationId xmlns:a16="http://schemas.microsoft.com/office/drawing/2014/main" id="{1BA88DA6-9B39-81BF-38CB-0635CE803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506" y="2908172"/>
            <a:ext cx="6463874" cy="3118819"/>
          </a:xfrm>
          <a:prstGeom prst="rect">
            <a:avLst/>
          </a:prstGeom>
        </p:spPr>
      </p:pic>
    </p:spTree>
    <p:extLst>
      <p:ext uri="{BB962C8B-B14F-4D97-AF65-F5344CB8AC3E}">
        <p14:creationId xmlns:p14="http://schemas.microsoft.com/office/powerpoint/2010/main" val="2552176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4BE3BD-FC83-80C3-C335-BEE4F9BDD716}"/>
              </a:ext>
            </a:extLst>
          </p:cNvPr>
          <p:cNvSpPr>
            <a:spLocks noGrp="1"/>
          </p:cNvSpPr>
          <p:nvPr>
            <p:ph type="title"/>
          </p:nvPr>
        </p:nvSpPr>
        <p:spPr>
          <a:xfrm>
            <a:off x="643467" y="321734"/>
            <a:ext cx="10905066" cy="1135737"/>
          </a:xfrm>
        </p:spPr>
        <p:txBody>
          <a:bodyPr>
            <a:normAutofit/>
          </a:bodyPr>
          <a:lstStyle/>
          <a:p>
            <a:r>
              <a:rPr lang="en-US" sz="3600"/>
              <a:t>Data Acquisition: Read Data</a:t>
            </a:r>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Text, letter&#10;&#10;Description automatically generated">
            <a:extLst>
              <a:ext uri="{FF2B5EF4-FFF2-40B4-BE49-F238E27FC236}">
                <a16:creationId xmlns:a16="http://schemas.microsoft.com/office/drawing/2014/main" id="{87143690-B392-2BBA-A057-DDBB86062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36" y="3999461"/>
            <a:ext cx="5760429" cy="2592193"/>
          </a:xfrm>
          <a:prstGeom prst="rect">
            <a:avLst/>
          </a:prstGeom>
        </p:spPr>
      </p:pic>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Text&#10;&#10;Description automatically generated with low confidence">
            <a:extLst>
              <a:ext uri="{FF2B5EF4-FFF2-40B4-BE49-F238E27FC236}">
                <a16:creationId xmlns:a16="http://schemas.microsoft.com/office/drawing/2014/main" id="{92F83F51-04E5-682D-350F-60563E75C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705" y="1266115"/>
            <a:ext cx="8158787" cy="2692398"/>
          </a:xfrm>
          <a:prstGeom prst="rect">
            <a:avLst/>
          </a:prstGeom>
        </p:spPr>
      </p:pic>
    </p:spTree>
    <p:extLst>
      <p:ext uri="{BB962C8B-B14F-4D97-AF65-F5344CB8AC3E}">
        <p14:creationId xmlns:p14="http://schemas.microsoft.com/office/powerpoint/2010/main" val="764634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4" name="Rectangle 13">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1CAA462-6B80-A040-6C91-A0A704A07C07}"/>
              </a:ext>
            </a:extLst>
          </p:cNvPr>
          <p:cNvSpPr>
            <a:spLocks noGrp="1"/>
          </p:cNvSpPr>
          <p:nvPr>
            <p:ph type="title"/>
          </p:nvPr>
        </p:nvSpPr>
        <p:spPr>
          <a:xfrm>
            <a:off x="643467" y="321734"/>
            <a:ext cx="10905066" cy="1135737"/>
          </a:xfrm>
        </p:spPr>
        <p:txBody>
          <a:bodyPr>
            <a:normAutofit/>
          </a:bodyPr>
          <a:lstStyle/>
          <a:p>
            <a:r>
              <a:rPr lang="en-US" sz="3600"/>
              <a:t>Data Cleaning: Separate Data</a:t>
            </a:r>
          </a:p>
        </p:txBody>
      </p:sp>
      <p:pic>
        <p:nvPicPr>
          <p:cNvPr id="4" name="Content Placeholder 3" descr="Graphical user interface, text, application&#10;&#10;Description automatically generated">
            <a:extLst>
              <a:ext uri="{FF2B5EF4-FFF2-40B4-BE49-F238E27FC236}">
                <a16:creationId xmlns:a16="http://schemas.microsoft.com/office/drawing/2014/main" id="{2ACD8EF4-C2B9-2E10-EDA4-A869156C5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28" y="2109827"/>
            <a:ext cx="7777144" cy="3324728"/>
          </a:xfrm>
          <a:prstGeom prst="rect">
            <a:avLst/>
          </a:prstGeom>
        </p:spPr>
      </p:pic>
      <p:grpSp>
        <p:nvGrpSpPr>
          <p:cNvPr id="17" name="Group 16">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18" name="Isosceles Triangle 17">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7377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3518</TotalTime>
  <Words>2436</Words>
  <Application>Microsoft Macintosh PowerPoint</Application>
  <PresentationFormat>Widescreen</PresentationFormat>
  <Paragraphs>178</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D209 Data Mining I Performance Assessment Task 1: Classification Analysis</vt:lpstr>
      <vt:lpstr>Performance Task 1</vt:lpstr>
      <vt:lpstr>Business Question</vt:lpstr>
      <vt:lpstr>Agenda</vt:lpstr>
      <vt:lpstr>K-Nearest Neighbors Classification Analysis</vt:lpstr>
      <vt:lpstr>Tools</vt:lpstr>
      <vt:lpstr>Data Acquisition: Libraries</vt:lpstr>
      <vt:lpstr>Data Acquisition: Read Data</vt:lpstr>
      <vt:lpstr>Data Cleaning: Separate Data</vt:lpstr>
      <vt:lpstr>Data Cleaning: Null and Duplicate Values</vt:lpstr>
      <vt:lpstr>Data Cleaning: Outlying Values</vt:lpstr>
      <vt:lpstr>Data Cleaning: Scale Numerical Features </vt:lpstr>
      <vt:lpstr>Cleaned Data</vt:lpstr>
      <vt:lpstr>Data Exploration: Target Variable</vt:lpstr>
      <vt:lpstr>Data Exploration: Primary Features</vt:lpstr>
      <vt:lpstr>Data Wrangling</vt:lpstr>
      <vt:lpstr>Classification Model: Train/Test Split</vt:lpstr>
      <vt:lpstr>Classification Model: Define the Control</vt:lpstr>
      <vt:lpstr>Classification Model: Training Data Plot</vt:lpstr>
      <vt:lpstr>Classification Model: Testing Data Plot</vt:lpstr>
      <vt:lpstr>Classification Model: Model Creation</vt:lpstr>
      <vt:lpstr>Classification Model: Accuracy Score</vt:lpstr>
      <vt:lpstr>Classification Model: Hyperparameter Tuning</vt:lpstr>
      <vt:lpstr>Classification Model: Training Data Run</vt:lpstr>
      <vt:lpstr>Classification Model: All Data Run</vt:lpstr>
      <vt:lpstr>Classification Model: Final Plot</vt:lpstr>
      <vt:lpstr>Analysis: Confusion Matrix</vt:lpstr>
      <vt:lpstr>Analysis: Receiver Operating Curve</vt:lpstr>
      <vt:lpstr>Results</vt:lpstr>
      <vt:lpstr>Recommendations</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D209 Data Mining I Performance Assessment Task 1: Classification Analysis</dc:title>
  <dc:creator>Jill Rivera</dc:creator>
  <cp:lastModifiedBy>Jill Rivera</cp:lastModifiedBy>
  <cp:revision>2</cp:revision>
  <dcterms:created xsi:type="dcterms:W3CDTF">2022-06-15T03:43:17Z</dcterms:created>
  <dcterms:modified xsi:type="dcterms:W3CDTF">2022-06-17T14:22:01Z</dcterms:modified>
</cp:coreProperties>
</file>